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29" r:id="rId2"/>
    <p:sldId id="353" r:id="rId3"/>
    <p:sldId id="369" r:id="rId4"/>
    <p:sldId id="370" r:id="rId5"/>
    <p:sldId id="371" r:id="rId6"/>
    <p:sldId id="372" r:id="rId7"/>
    <p:sldId id="391" r:id="rId8"/>
    <p:sldId id="390" r:id="rId9"/>
    <p:sldId id="392" r:id="rId10"/>
    <p:sldId id="373" r:id="rId11"/>
    <p:sldId id="375" r:id="rId12"/>
    <p:sldId id="377" r:id="rId13"/>
    <p:sldId id="393" r:id="rId14"/>
    <p:sldId id="379" r:id="rId15"/>
    <p:sldId id="380" r:id="rId16"/>
    <p:sldId id="381" r:id="rId17"/>
    <p:sldId id="382" r:id="rId18"/>
    <p:sldId id="383" r:id="rId19"/>
    <p:sldId id="394" r:id="rId20"/>
    <p:sldId id="384" r:id="rId21"/>
    <p:sldId id="385" r:id="rId22"/>
    <p:sldId id="378" r:id="rId23"/>
    <p:sldId id="388" r:id="rId24"/>
    <p:sldId id="416" r:id="rId25"/>
    <p:sldId id="342" r:id="rId26"/>
    <p:sldId id="340" r:id="rId27"/>
    <p:sldId id="343" r:id="rId28"/>
    <p:sldId id="344" r:id="rId29"/>
    <p:sldId id="345" r:id="rId30"/>
    <p:sldId id="346" r:id="rId31"/>
    <p:sldId id="330" r:id="rId32"/>
  </p:sldIdLst>
  <p:sldSz cx="12192000" cy="6858000"/>
  <p:notesSz cx="7104063" cy="10234613"/>
  <p:custDataLst>
    <p:tags r:id="rId34"/>
  </p:custDataLst>
  <p:defaultTextStyle>
    <a:defPPr>
      <a:defRPr lang="zh-CN"/>
    </a:defPPr>
    <a:lvl1pPr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709" autoAdjust="0"/>
  </p:normalViewPr>
  <p:slideViewPr>
    <p:cSldViewPr snapToGrid="0">
      <p:cViewPr varScale="1">
        <p:scale>
          <a:sx n="83" d="100"/>
          <a:sy n="83" d="100"/>
        </p:scale>
        <p:origin x="408" y="84"/>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fontAlgn="auto">
              <a:spcBef>
                <a:spcPct val="0"/>
              </a:spcBef>
              <a:spcAft>
                <a:spcPct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fontAlgn="auto">
              <a:spcBef>
                <a:spcPct val="0"/>
              </a:spcBef>
              <a:spcAft>
                <a:spcPct val="0"/>
              </a:spcAft>
              <a:defRPr sz="1200">
                <a:latin typeface="+mn-lt"/>
                <a:ea typeface="+mn-ea"/>
              </a:defRPr>
            </a:lvl1pPr>
          </a:lstStyle>
          <a:p>
            <a:pPr>
              <a:defRPr/>
            </a:pPr>
            <a:fld id="{8268804F-6086-406B-8E96-1FDBC6D9703F}" type="datetimeFigureOut">
              <a:rPr lang="zh-CN" altLang="en-US"/>
              <a:t>2020/11/11</a:t>
            </a:fld>
            <a:endParaRPr lang="zh-CN" altLang="en-US"/>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sp>
      <p:sp>
        <p:nvSpPr>
          <p:cNvPr id="5" name="备注占位符 4"/>
          <p:cNvSpPr>
            <a:spLocks noGrp="1"/>
          </p:cNvSpPr>
          <p:nvPr>
            <p:ph type="body" sz="quarter" idx="3"/>
          </p:nvPr>
        </p:nvSpPr>
        <p:spPr>
          <a:xfrm>
            <a:off x="709613" y="4926013"/>
            <a:ext cx="5683250" cy="402907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0263"/>
            <a:ext cx="3078163" cy="514350"/>
          </a:xfrm>
          <a:prstGeom prst="rect">
            <a:avLst/>
          </a:prstGeom>
        </p:spPr>
        <p:txBody>
          <a:bodyPr vert="horz" lIns="91440" tIns="45720" rIns="91440" bIns="45720" rtlCol="0" anchor="b"/>
          <a:lstStyle>
            <a:lvl1pPr algn="l" fontAlgn="auto">
              <a:spcBef>
                <a:spcPct val="0"/>
              </a:spcBef>
              <a:spcAft>
                <a:spcPct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4313" y="9720263"/>
            <a:ext cx="3078162" cy="514350"/>
          </a:xfrm>
          <a:prstGeom prst="rect">
            <a:avLst/>
          </a:prstGeom>
        </p:spPr>
        <p:txBody>
          <a:bodyPr vert="horz" lIns="91440" tIns="45720" rIns="91440" bIns="45720" rtlCol="0" anchor="b"/>
          <a:lstStyle>
            <a:lvl1pPr algn="r" fontAlgn="auto">
              <a:spcBef>
                <a:spcPct val="0"/>
              </a:spcBef>
              <a:spcAft>
                <a:spcPct val="0"/>
              </a:spcAft>
              <a:defRPr sz="1200">
                <a:latin typeface="+mn-lt"/>
                <a:ea typeface="+mn-ea"/>
              </a:defRPr>
            </a:lvl1pPr>
          </a:lstStyle>
          <a:p>
            <a:pPr>
              <a:defRPr/>
            </a:pPr>
            <a:fld id="{1F8300EA-A6A2-4292-B096-774C90016F4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CF82B7F-0AE6-489E-AAB5-F9AB5694B2EE}" type="datetimeFigureOut">
              <a:rPr lang="zh-CN" altLang="en-US"/>
              <a:t>2020/11/11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94D8DB0-4848-4BDB-B399-9D4697D6D24C}" type="slidenum">
              <a:rPr lang="zh-CN" altLang="en-US"/>
              <a:t>‹#›</a:t>
            </a:fld>
            <a:endParaRPr lang="zh-CN" altLang="en-US"/>
          </a:p>
        </p:txBody>
      </p:sp>
    </p:spTree>
  </p:cSld>
  <p:clrMapOvr>
    <a:masterClrMapping/>
  </p:clrMapOvr>
  <p:transition spd="slow" advTm="3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5D03BAE-1F00-40A2-A073-58895CB35407}" type="datetimeFigureOut">
              <a:rPr lang="zh-CN" altLang="en-US"/>
              <a:t>2020/11/11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AF6DDD2-DECF-4DE7-B65F-4C2D4A79E35F}" type="slidenum">
              <a:rPr lang="zh-CN" altLang="en-US"/>
              <a:t>‹#›</a:t>
            </a:fld>
            <a:endParaRPr lang="zh-CN" altLang="en-US"/>
          </a:p>
        </p:txBody>
      </p:sp>
    </p:spTree>
  </p:cSld>
  <p:clrMapOvr>
    <a:masterClrMapping/>
  </p:clrMapOvr>
  <p:transition spd="slow"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41D298A-3C72-43A6-8764-4AFA8E43960B}" type="datetimeFigureOut">
              <a:rPr lang="zh-CN" altLang="en-US"/>
              <a:t>2020/11/11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B25192C-486F-4179-9E35-2C349BA277A0}" type="slidenum">
              <a:rPr lang="zh-CN" altLang="en-US"/>
              <a:t>‹#›</a:t>
            </a:fld>
            <a:endParaRPr lang="zh-CN" altLang="en-US"/>
          </a:p>
        </p:txBody>
      </p:sp>
    </p:spTree>
  </p:cSld>
  <p:clrMapOvr>
    <a:masterClrMapping/>
  </p:clrMapOvr>
  <p:transition spd="slow" advTm="3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272C586-35AA-4223-B33D-93C052CABCEF}" type="datetimeFigureOut">
              <a:rPr lang="zh-CN" altLang="en-US"/>
              <a:t>2020/11/11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4F665D8-42DC-46A3-BF70-1FB3F5882D76}" type="slidenum">
              <a:rPr lang="zh-CN" altLang="en-US"/>
              <a:t>‹#›</a:t>
            </a:fld>
            <a:endParaRPr lang="zh-CN" altLang="en-US"/>
          </a:p>
        </p:txBody>
      </p:sp>
    </p:spTree>
  </p:cSld>
  <p:clrMapOvr>
    <a:masterClrMapping/>
  </p:clrMapOvr>
  <p:transition spd="slow"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2091484-660A-4DCB-B827-A4BCE7A0A0C3}" type="datetimeFigureOut">
              <a:rPr lang="zh-CN" altLang="en-US"/>
              <a:t>2020/11/11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96DC7B1-B0BF-40A8-B544-E4A1B275A5FD}" type="slidenum">
              <a:rPr lang="zh-CN" altLang="en-US"/>
              <a:t>‹#›</a:t>
            </a:fld>
            <a:endParaRPr lang="zh-CN" altLang="en-US"/>
          </a:p>
        </p:txBody>
      </p:sp>
    </p:spTree>
  </p:cSld>
  <p:clrMapOvr>
    <a:masterClrMapping/>
  </p:clrMapOvr>
  <p:transition spd="slow"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EDA8442A-E381-442F-AD0F-D937F32C53F6}" type="datetimeFigureOut">
              <a:rPr lang="zh-CN" altLang="en-US"/>
              <a:t>2020/11/11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E78C835-71B9-4EA4-82B6-E46235F3E386}" type="slidenum">
              <a:rPr lang="zh-CN" altLang="en-US"/>
              <a:t>‹#›</a:t>
            </a:fld>
            <a:endParaRPr lang="zh-CN" altLang="en-US"/>
          </a:p>
        </p:txBody>
      </p:sp>
    </p:spTree>
  </p:cSld>
  <p:clrMapOvr>
    <a:masterClrMapping/>
  </p:clrMapOvr>
  <p:transition spd="slow"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1"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1"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D4F6D30-9E7C-411E-BA9B-571ED8EFAF3E}" type="datetimeFigureOut">
              <a:rPr lang="zh-CN" altLang="en-US"/>
              <a:t>2020/11/11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3DE2173-D476-4425-9B18-E8D4E8D36766}" type="slidenum">
              <a:rPr lang="zh-CN" altLang="en-US"/>
              <a:t>‹#›</a:t>
            </a:fld>
            <a:endParaRPr lang="zh-CN" altLang="en-US"/>
          </a:p>
        </p:txBody>
      </p:sp>
    </p:spTree>
  </p:cSld>
  <p:clrMapOvr>
    <a:masterClrMapping/>
  </p:clrMapOvr>
  <p:transition spd="slow"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1DE6C58-9FBE-4019-849B-1B8AECBE8764}" type="datetimeFigureOut">
              <a:rPr lang="zh-CN" altLang="en-US"/>
              <a:t>2020/11/11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F26E2FF-344C-4342-9AD7-55CB5A3F0337}" type="slidenum">
              <a:rPr lang="zh-CN" altLang="en-US"/>
              <a:t>‹#›</a:t>
            </a:fld>
            <a:endParaRPr lang="zh-CN" altLang="en-US"/>
          </a:p>
        </p:txBody>
      </p:sp>
    </p:spTree>
  </p:cSld>
  <p:clrMapOvr>
    <a:masterClrMapping/>
  </p:clrMapOvr>
  <p:transition spd="slow" advTm="3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05CA9FD-D97C-476B-BE89-DAF8B21447F7}" type="datetimeFigureOut">
              <a:rPr lang="zh-CN" altLang="en-US"/>
              <a:t>2020/11/11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DEEDC64-4D71-44DF-898C-72ADC6444C71}" type="slidenum">
              <a:rPr lang="zh-CN" altLang="en-US"/>
              <a:t>‹#›</a:t>
            </a:fld>
            <a:endParaRPr lang="zh-CN" altLang="en-US"/>
          </a:p>
        </p:txBody>
      </p:sp>
    </p:spTree>
  </p:cSld>
  <p:clrMapOvr>
    <a:masterClrMapping/>
  </p:clrMapOvr>
  <p:transition spd="slow" advTm="3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E6A5253-B30F-4FD8-88AD-0166E93320B5}" type="datetimeFigureOut">
              <a:rPr lang="zh-CN" altLang="en-US"/>
              <a:t>2020/11/11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1736578-7DE0-4299-8AEC-7E5F60999D39}" type="slidenum">
              <a:rPr lang="zh-CN" altLang="en-US"/>
              <a:t>‹#›</a:t>
            </a:fld>
            <a:endParaRPr lang="zh-CN" altLang="en-US"/>
          </a:p>
        </p:txBody>
      </p:sp>
    </p:spTree>
  </p:cSld>
  <p:clrMapOvr>
    <a:masterClrMapping/>
  </p:clrMapOvr>
  <p:transition spd="slow"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E585DAD-26D9-4760-AD92-792427A8EECD}" type="datetimeFigureOut">
              <a:rPr lang="zh-CN" altLang="en-US"/>
              <a:t>2020/11/11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976947F-63F4-4D34-A9E5-8DEA218EDF93}" type="slidenum">
              <a:rPr lang="zh-CN" altLang="en-US"/>
              <a:t>‹#›</a:t>
            </a:fld>
            <a:endParaRPr lang="zh-CN" altLang="en-US"/>
          </a:p>
        </p:txBody>
      </p:sp>
    </p:spTree>
  </p:cSld>
  <p:clrMapOvr>
    <a:masterClrMapping/>
  </p:clrMapOvr>
  <p:transition spd="slow" advTm="3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609600" y="1600200"/>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fontAlgn="auto">
              <a:spcBef>
                <a:spcPct val="0"/>
              </a:spcBef>
              <a:spcAft>
                <a:spcPct val="0"/>
              </a:spcAft>
              <a:defRPr sz="1600">
                <a:solidFill>
                  <a:schemeClr val="tx1">
                    <a:tint val="75000"/>
                  </a:schemeClr>
                </a:solidFill>
                <a:latin typeface="+mn-lt"/>
                <a:ea typeface="+mn-ea"/>
              </a:defRPr>
            </a:lvl1pPr>
          </a:lstStyle>
          <a:p>
            <a:pPr>
              <a:defRPr/>
            </a:pPr>
            <a:fld id="{2792DC83-8B44-477F-9410-A937B38C9D85}" type="datetimeFigureOut">
              <a:rPr lang="zh-CN" altLang="en-US"/>
              <a:t>2020/11/11</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fontAlgn="auto">
              <a:spcBef>
                <a:spcPct val="0"/>
              </a:spcBef>
              <a:spcAft>
                <a:spcPct val="0"/>
              </a:spcAft>
              <a:defRPr sz="16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fontAlgn="auto">
              <a:spcBef>
                <a:spcPct val="0"/>
              </a:spcBef>
              <a:spcAft>
                <a:spcPct val="0"/>
              </a:spcAft>
              <a:defRPr sz="1600">
                <a:solidFill>
                  <a:schemeClr val="tx1">
                    <a:tint val="75000"/>
                  </a:schemeClr>
                </a:solidFill>
                <a:latin typeface="+mn-lt"/>
                <a:ea typeface="+mn-ea"/>
              </a:defRPr>
            </a:lvl1pPr>
          </a:lstStyle>
          <a:p>
            <a:pPr>
              <a:defRPr/>
            </a:pPr>
            <a:fld id="{ECA7B1D2-AA73-455C-948C-86D4B15037E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random/>
  </p:transition>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ts val="125"/>
        </a:spcBef>
        <a:spcAft>
          <a:spcPct val="0"/>
        </a:spcAft>
        <a:buFont typeface="Arial" panose="020B0604020202020204"/>
        <a:buChar char="•"/>
        <a:defRPr sz="4200" kern="1200">
          <a:solidFill>
            <a:schemeClr val="tx1"/>
          </a:solidFill>
          <a:latin typeface="+mn-lt"/>
          <a:ea typeface="+mn-ea"/>
          <a:cs typeface="+mn-cs"/>
        </a:defRPr>
      </a:lvl1pPr>
      <a:lvl2pPr marL="990600" indent="-381000" algn="l" defTabSz="1219200" rtl="0" eaLnBrk="0" fontAlgn="base" hangingPunct="0">
        <a:spcBef>
          <a:spcPts val="125"/>
        </a:spcBef>
        <a:spcAft>
          <a:spcPct val="0"/>
        </a:spcAft>
        <a:buFont typeface="Arial" panose="020B0604020202020204"/>
        <a:buChar char="–"/>
        <a:defRPr sz="3700" kern="1200">
          <a:solidFill>
            <a:schemeClr val="tx1"/>
          </a:solidFill>
          <a:latin typeface="+mn-lt"/>
          <a:ea typeface="+mn-ea"/>
          <a:cs typeface="+mn-cs"/>
        </a:defRPr>
      </a:lvl2pPr>
      <a:lvl3pPr marL="1524000" indent="-304800" algn="l" defTabSz="1219200" rtl="0" eaLnBrk="0" fontAlgn="base" hangingPunct="0">
        <a:spcBef>
          <a:spcPts val="125"/>
        </a:spcBef>
        <a:spcAft>
          <a:spcPct val="0"/>
        </a:spcAft>
        <a:buFont typeface="Arial" panose="020B0604020202020204"/>
        <a:buChar char="•"/>
        <a:defRPr sz="3200" kern="1200">
          <a:solidFill>
            <a:schemeClr val="tx1"/>
          </a:solidFill>
          <a:latin typeface="+mn-lt"/>
          <a:ea typeface="+mn-ea"/>
          <a:cs typeface="+mn-cs"/>
        </a:defRPr>
      </a:lvl3pPr>
      <a:lvl4pPr marL="2133600" indent="-304800" algn="l" defTabSz="1219200" rtl="0" eaLnBrk="0" fontAlgn="base" hangingPunct="0">
        <a:spcBef>
          <a:spcPts val="125"/>
        </a:spcBef>
        <a:spcAft>
          <a:spcPct val="0"/>
        </a:spcAft>
        <a:buFont typeface="Arial" panose="020B0604020202020204"/>
        <a:buChar char="–"/>
        <a:defRPr sz="2600" kern="1200">
          <a:solidFill>
            <a:schemeClr val="tx1"/>
          </a:solidFill>
          <a:latin typeface="+mn-lt"/>
          <a:ea typeface="+mn-ea"/>
          <a:cs typeface="+mn-cs"/>
        </a:defRPr>
      </a:lvl4pPr>
      <a:lvl5pPr marL="2743200" indent="-304800" algn="l" defTabSz="1219200" rtl="0" eaLnBrk="0" fontAlgn="base" hangingPunct="0">
        <a:spcBef>
          <a:spcPts val="125"/>
        </a:spcBef>
        <a:spcAft>
          <a:spcPct val="0"/>
        </a:spcAft>
        <a:buFont typeface="Arial" panose="020B0604020202020204"/>
        <a:buChar char="»"/>
        <a:defRPr sz="2600"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zj.zjol.com.cn/red_boat.html?id=100720372" TargetMode="External"/><Relationship Id="rId7" Type="http://schemas.openxmlformats.org/officeDocument/2006/relationships/image" Target="../media/image14.png"/><Relationship Id="rId2" Type="http://schemas.openxmlformats.org/officeDocument/2006/relationships/hyperlink" Target="https://www.sohu.com/a/340891713_100229383"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15362" name="文本框 3"/>
          <p:cNvSpPr txBox="1">
            <a:spLocks noChangeArrowheads="1"/>
          </p:cNvSpPr>
          <p:nvPr/>
        </p:nvSpPr>
        <p:spPr bwMode="auto">
          <a:xfrm>
            <a:off x="9274175" y="193675"/>
            <a:ext cx="2747963" cy="1739900"/>
          </a:xfrm>
          <a:prstGeom prst="rect">
            <a:avLst/>
          </a:prstGeom>
          <a:noFill/>
          <a:ln w="9525">
            <a:noFill/>
            <a:miter lim="800000"/>
          </a:ln>
        </p:spPr>
        <p:txBody>
          <a:bodyPr>
            <a:spAutoFit/>
          </a:bodyPr>
          <a:lstStyle/>
          <a:p>
            <a:pPr algn="ctr"/>
            <a:r>
              <a:rPr lang="zh-CN" altLang="en-US" b="1">
                <a:solidFill>
                  <a:schemeClr val="accent1"/>
                </a:solidFill>
              </a:rPr>
              <a:t>人教版</a:t>
            </a:r>
          </a:p>
          <a:p>
            <a:pPr algn="ctr"/>
            <a:r>
              <a:rPr lang="zh-CN" altLang="en-US" b="1">
                <a:solidFill>
                  <a:schemeClr val="accent1"/>
                </a:solidFill>
              </a:rPr>
              <a:t>高中思想政治</a:t>
            </a:r>
          </a:p>
          <a:p>
            <a:pPr algn="ctr"/>
            <a:r>
              <a:rPr lang="zh-CN" altLang="en-US" b="1">
                <a:solidFill>
                  <a:schemeClr val="accent1"/>
                </a:solidFill>
              </a:rPr>
              <a:t>必修</a:t>
            </a:r>
            <a:r>
              <a:rPr lang="en-US" altLang="zh-CN" b="1">
                <a:solidFill>
                  <a:schemeClr val="accent1"/>
                </a:solidFill>
              </a:rPr>
              <a:t>2</a:t>
            </a:r>
          </a:p>
          <a:p>
            <a:pPr algn="ctr"/>
            <a:r>
              <a:rPr lang="zh-CN" altLang="en-US" b="1">
                <a:solidFill>
                  <a:schemeClr val="accent1"/>
                </a:solidFill>
              </a:rPr>
              <a:t>经济与社会</a:t>
            </a:r>
          </a:p>
          <a:p>
            <a:r>
              <a:rPr lang="zh-CN" altLang="en-US" b="1">
                <a:solidFill>
                  <a:schemeClr val="accent1"/>
                </a:solidFill>
              </a:rPr>
              <a:t>             第一课</a:t>
            </a:r>
          </a:p>
          <a:p>
            <a:pPr algn="ctr"/>
            <a:r>
              <a:rPr lang="zh-CN" altLang="en-US" b="1">
                <a:solidFill>
                  <a:schemeClr val="hlink"/>
                </a:solidFill>
              </a:rPr>
              <a:t>我国的基本经济制度</a:t>
            </a:r>
            <a:r>
              <a:rPr lang="zh-CN" altLang="en-US"/>
              <a:t> </a:t>
            </a:r>
            <a:endParaRPr lang="en-US" altLang="zh-CN"/>
          </a:p>
        </p:txBody>
      </p:sp>
      <p:sp>
        <p:nvSpPr>
          <p:cNvPr id="15363" name="文本框 4"/>
          <p:cNvSpPr txBox="1">
            <a:spLocks noChangeArrowheads="1"/>
          </p:cNvSpPr>
          <p:nvPr/>
        </p:nvSpPr>
        <p:spPr bwMode="auto">
          <a:xfrm>
            <a:off x="204788" y="3267075"/>
            <a:ext cx="11987212" cy="762000"/>
          </a:xfrm>
          <a:prstGeom prst="rect">
            <a:avLst/>
          </a:prstGeom>
          <a:noFill/>
          <a:ln w="9525">
            <a:noFill/>
            <a:miter lim="800000"/>
          </a:ln>
        </p:spPr>
        <p:txBody>
          <a:bodyPr>
            <a:spAutoFit/>
          </a:bodyPr>
          <a:lstStyle/>
          <a:p>
            <a:r>
              <a:rPr lang="zh-CN" altLang="en-US" sz="4400" b="1">
                <a:solidFill>
                  <a:schemeClr val="folHlink"/>
                </a:solidFill>
              </a:rPr>
              <a:t>第一框 公有制为主体 多种所有制经济共同发展</a:t>
            </a:r>
            <a:r>
              <a:rPr lang="zh-CN" altLang="en-US"/>
              <a:t> </a:t>
            </a:r>
          </a:p>
        </p:txBody>
      </p:sp>
    </p:spTree>
  </p:cSld>
  <p:clrMapOvr>
    <a:masterClrMapping/>
  </p:clrMapOvr>
  <p:transition spd="slow" advTm="3000">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组合 59393"/>
          <p:cNvGrpSpPr/>
          <p:nvPr/>
        </p:nvGrpSpPr>
        <p:grpSpPr>
          <a:xfrm>
            <a:off x="933450" y="908050"/>
            <a:ext cx="6265863" cy="71438"/>
            <a:chOff x="573" y="573"/>
            <a:chExt cx="3963" cy="45"/>
          </a:xfrm>
        </p:grpSpPr>
        <p:sp>
          <p:nvSpPr>
            <p:cNvPr id="23558" name="直接连接符 59394"/>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3559" name="椭圆 59395"/>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3554" name="文本框 59397"/>
          <p:cNvSpPr txBox="1">
            <a:spLocks noChangeArrowheads="1"/>
          </p:cNvSpPr>
          <p:nvPr/>
        </p:nvSpPr>
        <p:spPr bwMode="auto">
          <a:xfrm>
            <a:off x="1030288" y="776288"/>
            <a:ext cx="7172325" cy="579437"/>
          </a:xfrm>
          <a:prstGeom prst="rect">
            <a:avLst/>
          </a:prstGeom>
          <a:noFill/>
          <a:ln w="9525">
            <a:noFill/>
            <a:miter lim="800000"/>
          </a:ln>
        </p:spPr>
        <p:txBody>
          <a:bodyPr>
            <a:spAutoFit/>
          </a:bodyPr>
          <a:lstStyle/>
          <a:p>
            <a:pPr>
              <a:spcBef>
                <a:spcPct val="50000"/>
              </a:spcBef>
              <a:buFont typeface="Arial" panose="020B0604020202020204"/>
              <a:buNone/>
            </a:pPr>
            <a:r>
              <a:rPr lang="en-US" altLang="zh-CN" sz="3200">
                <a:solidFill>
                  <a:srgbClr val="0099FF"/>
                </a:solidFill>
                <a:ea typeface="黑体" panose="02010609060101010101" pitchFamily="2" charset="-122"/>
              </a:rPr>
              <a:t>3.</a:t>
            </a:r>
            <a:r>
              <a:rPr lang="zh-CN" altLang="en-US" sz="3200">
                <a:solidFill>
                  <a:srgbClr val="0099FF"/>
                </a:solidFill>
                <a:ea typeface="黑体" panose="02010609060101010101" pitchFamily="2" charset="-122"/>
              </a:rPr>
              <a:t>公有制经济主体地位主要体现在：</a:t>
            </a:r>
          </a:p>
        </p:txBody>
      </p:sp>
      <p:pic>
        <p:nvPicPr>
          <p:cNvPr id="23555" name="图片 59398" descr="未标题-10 拷贝"/>
          <p:cNvPicPr>
            <a:picLocks noChangeAspect="1" noChangeArrowheads="1"/>
          </p:cNvPicPr>
          <p:nvPr/>
        </p:nvPicPr>
        <p:blipFill>
          <a:blip r:embed="rId2"/>
          <a:srcRect b="30374"/>
          <a:stretch>
            <a:fillRect/>
          </a:stretch>
        </p:blipFill>
        <p:spPr bwMode="auto">
          <a:xfrm>
            <a:off x="1577975" y="1844675"/>
            <a:ext cx="1527175" cy="3598863"/>
          </a:xfrm>
          <a:prstGeom prst="rect">
            <a:avLst/>
          </a:prstGeom>
          <a:noFill/>
          <a:ln w="9525">
            <a:noFill/>
            <a:miter lim="800000"/>
            <a:headEnd/>
            <a:tailEnd/>
          </a:ln>
        </p:spPr>
      </p:pic>
      <p:sp>
        <p:nvSpPr>
          <p:cNvPr id="23556" name="文本框 59399"/>
          <p:cNvSpPr txBox="1">
            <a:spLocks noChangeArrowheads="1"/>
          </p:cNvSpPr>
          <p:nvPr/>
        </p:nvSpPr>
        <p:spPr bwMode="auto">
          <a:xfrm>
            <a:off x="3082925" y="2894013"/>
            <a:ext cx="6886575" cy="822325"/>
          </a:xfrm>
          <a:prstGeom prst="rect">
            <a:avLst/>
          </a:prstGeom>
          <a:noFill/>
          <a:ln w="9525">
            <a:noFill/>
            <a:miter lim="800000"/>
          </a:ln>
        </p:spPr>
        <p:txBody>
          <a:bodyPr>
            <a:spAutoFit/>
          </a:bodyPr>
          <a:lstStyle/>
          <a:p>
            <a:pPr>
              <a:spcBef>
                <a:spcPct val="50000"/>
              </a:spcBef>
              <a:buFont typeface="Arial" panose="020B0604020202020204"/>
              <a:buNone/>
            </a:pPr>
            <a:r>
              <a:rPr lang="zh-CN" altLang="en-US" sz="2400" b="1">
                <a:solidFill>
                  <a:srgbClr val="FF0000"/>
                </a:solidFill>
                <a:ea typeface="黑体" panose="02010609060101010101" pitchFamily="2" charset="-122"/>
              </a:rPr>
              <a:t>公有资产在社会总资产中占优势。</a:t>
            </a:r>
            <a:r>
              <a:rPr lang="zh-CN" altLang="en-US" sz="2400" b="1">
                <a:ea typeface="黑体" panose="02010609060101010101" pitchFamily="2" charset="-122"/>
              </a:rPr>
              <a:t>就全国而言，有的地方、有的产业可以有所差别。</a:t>
            </a:r>
          </a:p>
        </p:txBody>
      </p:sp>
      <p:sp>
        <p:nvSpPr>
          <p:cNvPr id="23557" name="文本框 59400"/>
          <p:cNvSpPr txBox="1">
            <a:spLocks noChangeArrowheads="1"/>
          </p:cNvSpPr>
          <p:nvPr/>
        </p:nvSpPr>
        <p:spPr bwMode="auto">
          <a:xfrm>
            <a:off x="3082925" y="4406900"/>
            <a:ext cx="6956425" cy="822325"/>
          </a:xfrm>
          <a:prstGeom prst="rect">
            <a:avLst/>
          </a:prstGeom>
          <a:noFill/>
          <a:ln w="9525">
            <a:noFill/>
            <a:miter lim="800000"/>
          </a:ln>
        </p:spPr>
        <p:txBody>
          <a:bodyPr>
            <a:spAutoFit/>
          </a:bodyPr>
          <a:lstStyle/>
          <a:p>
            <a:pPr>
              <a:spcBef>
                <a:spcPct val="50000"/>
              </a:spcBef>
              <a:buFont typeface="Arial" panose="020B0604020202020204"/>
              <a:buNone/>
            </a:pPr>
            <a:r>
              <a:rPr lang="zh-CN" altLang="en-US" sz="2400" b="1">
                <a:ea typeface="黑体" panose="02010609060101010101" pitchFamily="2" charset="-122"/>
              </a:rPr>
              <a:t>国有经济控制</a:t>
            </a:r>
            <a:r>
              <a:rPr lang="zh-CN" altLang="en-US" sz="2400" b="1">
                <a:solidFill>
                  <a:srgbClr val="FF0000"/>
                </a:solidFill>
                <a:ea typeface="黑体" panose="02010609060101010101" pitchFamily="2" charset="-122"/>
              </a:rPr>
              <a:t>国民经济命脉</a:t>
            </a:r>
            <a:r>
              <a:rPr lang="zh-CN" altLang="en-US" sz="2400" b="1">
                <a:ea typeface="黑体" panose="02010609060101010101" pitchFamily="2" charset="-122"/>
              </a:rPr>
              <a:t>，对经济发展起</a:t>
            </a:r>
            <a:r>
              <a:rPr lang="zh-CN" altLang="en-US" sz="2400" b="1">
                <a:solidFill>
                  <a:srgbClr val="FF0000"/>
                </a:solidFill>
                <a:ea typeface="黑体" panose="02010609060101010101" pitchFamily="2" charset="-122"/>
              </a:rPr>
              <a:t>主导作用</a:t>
            </a:r>
            <a:r>
              <a:rPr lang="zh-CN" altLang="en-US" sz="2400" b="1">
                <a:ea typeface="黑体" panose="02010609060101010101" pitchFamily="2" charset="-122"/>
              </a:rPr>
              <a:t>。</a:t>
            </a:r>
          </a:p>
        </p:txBody>
      </p:sp>
    </p:spTree>
  </p:cSld>
  <p:clrMapOvr>
    <a:masterClrMapping/>
  </p:clrMapOvr>
  <p:transition spd="slow" advTm="3000">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58369"/>
          <p:cNvGrpSpPr/>
          <p:nvPr/>
        </p:nvGrpSpPr>
        <p:grpSpPr>
          <a:xfrm>
            <a:off x="933450" y="908050"/>
            <a:ext cx="6265863" cy="71438"/>
            <a:chOff x="573" y="573"/>
            <a:chExt cx="3963" cy="45"/>
          </a:xfrm>
        </p:grpSpPr>
        <p:sp>
          <p:nvSpPr>
            <p:cNvPr id="25606" name="直接连接符 58370"/>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5607" name="椭圆 58371"/>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5602" name="文本框 58373"/>
          <p:cNvSpPr txBox="1">
            <a:spLocks noChangeArrowheads="1"/>
          </p:cNvSpPr>
          <p:nvPr/>
        </p:nvSpPr>
        <p:spPr bwMode="auto">
          <a:xfrm>
            <a:off x="990600" y="817563"/>
            <a:ext cx="8101013" cy="579437"/>
          </a:xfrm>
          <a:prstGeom prst="rect">
            <a:avLst/>
          </a:prstGeom>
          <a:noFill/>
          <a:ln w="9525">
            <a:noFill/>
            <a:miter lim="800000"/>
          </a:ln>
        </p:spPr>
        <p:txBody>
          <a:bodyPr>
            <a:spAutoFit/>
          </a:bodyPr>
          <a:lstStyle/>
          <a:p>
            <a:pPr>
              <a:spcBef>
                <a:spcPct val="50000"/>
              </a:spcBef>
              <a:buFont typeface="Arial" panose="020B0604020202020204"/>
              <a:buNone/>
            </a:pPr>
            <a:r>
              <a:rPr lang="en-US" altLang="zh-CN" sz="3200">
                <a:solidFill>
                  <a:srgbClr val="0099FF"/>
                </a:solidFill>
                <a:ea typeface="黑体" panose="02010609060101010101" pitchFamily="2" charset="-122"/>
              </a:rPr>
              <a:t>4.</a:t>
            </a:r>
            <a:r>
              <a:rPr lang="zh-CN" altLang="en-US" sz="3200">
                <a:solidFill>
                  <a:srgbClr val="0099FF"/>
                </a:solidFill>
                <a:ea typeface="黑体" panose="02010609060101010101" pitchFamily="2" charset="-122"/>
              </a:rPr>
              <a:t>国有经济主导作用，主要体现在</a:t>
            </a:r>
            <a:r>
              <a:rPr lang="zh-CN" altLang="en-US" sz="3200">
                <a:solidFill>
                  <a:srgbClr val="FF0000"/>
                </a:solidFill>
                <a:ea typeface="黑体" panose="02010609060101010101" pitchFamily="2" charset="-122"/>
              </a:rPr>
              <a:t>控制力</a:t>
            </a:r>
            <a:r>
              <a:rPr lang="zh-CN" altLang="en-US" sz="3200">
                <a:solidFill>
                  <a:schemeClr val="hlink"/>
                </a:solidFill>
                <a:ea typeface="黑体" panose="02010609060101010101" pitchFamily="2" charset="-122"/>
              </a:rPr>
              <a:t>上</a:t>
            </a:r>
          </a:p>
        </p:txBody>
      </p:sp>
      <p:pic>
        <p:nvPicPr>
          <p:cNvPr id="25603" name="图片 58374" descr="未标题-10 拷贝"/>
          <p:cNvPicPr>
            <a:picLocks noChangeAspect="1" noChangeArrowheads="1"/>
          </p:cNvPicPr>
          <p:nvPr/>
        </p:nvPicPr>
        <p:blipFill>
          <a:blip r:embed="rId2"/>
          <a:srcRect b="30374"/>
          <a:stretch>
            <a:fillRect/>
          </a:stretch>
        </p:blipFill>
        <p:spPr bwMode="auto">
          <a:xfrm>
            <a:off x="1577975" y="1844675"/>
            <a:ext cx="1527175" cy="3598863"/>
          </a:xfrm>
          <a:prstGeom prst="rect">
            <a:avLst/>
          </a:prstGeom>
          <a:noFill/>
          <a:ln w="9525">
            <a:noFill/>
            <a:miter lim="800000"/>
            <a:headEnd/>
            <a:tailEnd/>
          </a:ln>
        </p:spPr>
      </p:pic>
      <p:sp>
        <p:nvSpPr>
          <p:cNvPr id="25604" name="文本框 58375"/>
          <p:cNvSpPr txBox="1">
            <a:spLocks noChangeArrowheads="1"/>
          </p:cNvSpPr>
          <p:nvPr/>
        </p:nvSpPr>
        <p:spPr bwMode="auto">
          <a:xfrm>
            <a:off x="3082925" y="2894013"/>
            <a:ext cx="6886575" cy="946150"/>
          </a:xfrm>
          <a:prstGeom prst="rect">
            <a:avLst/>
          </a:prstGeom>
          <a:noFill/>
          <a:ln w="9525">
            <a:noFill/>
            <a:miter lim="800000"/>
          </a:ln>
        </p:spPr>
        <p:txBody>
          <a:bodyPr>
            <a:spAutoFit/>
          </a:bodyPr>
          <a:lstStyle/>
          <a:p>
            <a:pPr>
              <a:spcBef>
                <a:spcPct val="50000"/>
              </a:spcBef>
              <a:buFont typeface="Arial" panose="020B0604020202020204"/>
              <a:buNone/>
            </a:pPr>
            <a:r>
              <a:rPr lang="zh-CN" altLang="en-US" sz="2800" b="1"/>
              <a:t>对关系国民经济命脉的重要行业和关键领域，国有经济必须占</a:t>
            </a:r>
            <a:r>
              <a:rPr lang="zh-CN" altLang="en-US" sz="2800" b="1">
                <a:solidFill>
                  <a:srgbClr val="FF0066"/>
                </a:solidFill>
              </a:rPr>
              <a:t>支配地位</a:t>
            </a:r>
            <a:r>
              <a:rPr lang="zh-CN" altLang="en-US" sz="2800" b="1"/>
              <a:t>。</a:t>
            </a:r>
            <a:r>
              <a:rPr lang="zh-CN" altLang="en-US"/>
              <a:t> </a:t>
            </a:r>
          </a:p>
        </p:txBody>
      </p:sp>
      <p:sp>
        <p:nvSpPr>
          <p:cNvPr id="25605" name="文本框 58376"/>
          <p:cNvSpPr txBox="1">
            <a:spLocks noChangeArrowheads="1"/>
          </p:cNvSpPr>
          <p:nvPr/>
        </p:nvSpPr>
        <p:spPr bwMode="auto">
          <a:xfrm>
            <a:off x="3082925" y="4406900"/>
            <a:ext cx="7804150" cy="946150"/>
          </a:xfrm>
          <a:prstGeom prst="rect">
            <a:avLst/>
          </a:prstGeom>
          <a:noFill/>
          <a:ln w="9525">
            <a:noFill/>
            <a:miter lim="800000"/>
          </a:ln>
        </p:spPr>
        <p:txBody>
          <a:bodyPr>
            <a:spAutoFit/>
          </a:bodyPr>
          <a:lstStyle/>
          <a:p>
            <a:pPr>
              <a:spcBef>
                <a:spcPct val="50000"/>
              </a:spcBef>
              <a:buFont typeface="Arial" panose="020B0604020202020204"/>
              <a:buNone/>
            </a:pPr>
            <a:r>
              <a:rPr lang="zh-CN" altLang="en-US" sz="2800" b="1"/>
              <a:t>在其他领域，可以通过</a:t>
            </a:r>
            <a:r>
              <a:rPr lang="zh-CN" altLang="en-US" sz="2800" b="1">
                <a:solidFill>
                  <a:srgbClr val="FF0066"/>
                </a:solidFill>
              </a:rPr>
              <a:t>资产重组</a:t>
            </a:r>
            <a:r>
              <a:rPr lang="zh-CN" altLang="en-US" sz="2800" b="1"/>
              <a:t>和</a:t>
            </a:r>
            <a:r>
              <a:rPr lang="zh-CN" altLang="en-US" sz="2800" b="1">
                <a:solidFill>
                  <a:srgbClr val="FF0066"/>
                </a:solidFill>
              </a:rPr>
              <a:t>结构调整</a:t>
            </a:r>
            <a:r>
              <a:rPr lang="zh-CN" altLang="en-US" sz="2800" b="1"/>
              <a:t>，以加强重点，提高国有资产的整体质量。</a:t>
            </a:r>
            <a:r>
              <a:rPr lang="zh-CN" altLang="en-US"/>
              <a:t> </a:t>
            </a:r>
          </a:p>
        </p:txBody>
      </p:sp>
    </p:spTree>
  </p:cSld>
  <p:clrMapOvr>
    <a:masterClrMapping/>
  </p:clrMapOvr>
  <p:transition spd="slow" advTm="3000">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合 57345"/>
          <p:cNvGrpSpPr/>
          <p:nvPr/>
        </p:nvGrpSpPr>
        <p:grpSpPr>
          <a:xfrm>
            <a:off x="933450" y="908050"/>
            <a:ext cx="8247063" cy="73025"/>
            <a:chOff x="573" y="573"/>
            <a:chExt cx="3963" cy="45"/>
          </a:xfrm>
        </p:grpSpPr>
        <p:sp>
          <p:nvSpPr>
            <p:cNvPr id="27668" name="直接连接符 57346"/>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7669" name="椭圆 57347"/>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7650" name="文本框 57349"/>
          <p:cNvSpPr txBox="1">
            <a:spLocks noChangeArrowheads="1"/>
          </p:cNvSpPr>
          <p:nvPr/>
        </p:nvSpPr>
        <p:spPr bwMode="auto">
          <a:xfrm>
            <a:off x="1071563" y="534988"/>
            <a:ext cx="8535987" cy="579437"/>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b="1">
                <a:solidFill>
                  <a:srgbClr val="0099FF"/>
                </a:solidFill>
                <a:ea typeface="黑体" panose="02010609060101010101" pitchFamily="2" charset="-122"/>
              </a:rPr>
              <a:t>比较：公有制主体地位与国有经济的主导作用</a:t>
            </a:r>
          </a:p>
        </p:txBody>
      </p:sp>
      <p:graphicFrame>
        <p:nvGraphicFramePr>
          <p:cNvPr id="27671" name="Group 23"/>
          <p:cNvGraphicFramePr>
            <a:graphicFrameLocks noGrp="1"/>
          </p:cNvGraphicFramePr>
          <p:nvPr/>
        </p:nvGraphicFramePr>
        <p:xfrm>
          <a:off x="1362075" y="1254125"/>
          <a:ext cx="8534400" cy="5455920"/>
        </p:xfrm>
        <a:graphic>
          <a:graphicData uri="http://schemas.openxmlformats.org/drawingml/2006/table">
            <a:tbl>
              <a:tblPr/>
              <a:tblGrid>
                <a:gridCol w="565150">
                  <a:extLst>
                    <a:ext uri="{9D8B030D-6E8A-4147-A177-3AD203B41FA5}">
                      <a16:colId xmlns:a16="http://schemas.microsoft.com/office/drawing/2014/main" val="20000"/>
                    </a:ext>
                  </a:extLst>
                </a:gridCol>
                <a:gridCol w="4510088">
                  <a:extLst>
                    <a:ext uri="{9D8B030D-6E8A-4147-A177-3AD203B41FA5}">
                      <a16:colId xmlns:a16="http://schemas.microsoft.com/office/drawing/2014/main" val="20001"/>
                    </a:ext>
                  </a:extLst>
                </a:gridCol>
                <a:gridCol w="3459162">
                  <a:extLst>
                    <a:ext uri="{9D8B030D-6E8A-4147-A177-3AD203B41FA5}">
                      <a16:colId xmlns:a16="http://schemas.microsoft.com/office/drawing/2014/main" val="20002"/>
                    </a:ext>
                  </a:extLst>
                </a:gridCol>
              </a:tblGrid>
              <a:tr h="741363">
                <a:tc>
                  <a:txBody>
                    <a:bodyPr/>
                    <a:lstStyle/>
                    <a:p>
                      <a:pPr marL="0" marR="0" lvl="0" indent="0" algn="l" defTabSz="914400" rtl="0" eaLnBrk="0" fontAlgn="base" latinLnBrk="0" hangingPunct="0">
                        <a:lnSpc>
                          <a:spcPct val="100000"/>
                        </a:lnSpc>
                        <a:spcBef>
                          <a:spcPts val="125"/>
                        </a:spcBef>
                        <a:spcAft>
                          <a:spcPct val="0"/>
                        </a:spcAft>
                        <a:buClrTx/>
                        <a:buSzTx/>
                        <a:buFont typeface="Arial" panose="020B0604020202020204"/>
                        <a:buNone/>
                      </a:pP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bg1"/>
                          </a:solidFill>
                          <a:effectLst/>
                          <a:latin typeface="Times New Roman" panose="02020603050405020304" pitchFamily="18" charset="0"/>
                          <a:ea typeface="黑体" panose="02010609060101010101" pitchFamily="2" charset="-122"/>
                        </a:rPr>
                        <a:t>公有制的主体地位</a:t>
                      </a:r>
                      <a:endParaRPr kumimoji="0" lang="zh-CN" altLang="en-US" sz="3400" b="1" i="0" u="none" strike="noStrike" cap="none" normalizeH="0" baseline="0" smtClean="0">
                        <a:ln>
                          <a:noFill/>
                        </a:ln>
                        <a:solidFill>
                          <a:schemeClr val="bg1"/>
                        </a:solidFill>
                        <a:effectLst/>
                        <a:latin typeface="Calibri" panose="020F0502020204030204" pitchFamily="34" charset="0"/>
                        <a:ea typeface="黑体" panose="0201060906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bg1"/>
                          </a:solidFill>
                          <a:effectLst/>
                          <a:latin typeface="Times New Roman" panose="02020603050405020304" pitchFamily="18" charset="0"/>
                          <a:ea typeface="黑体" panose="02010609060101010101" pitchFamily="2" charset="-122"/>
                        </a:rPr>
                        <a:t>国有经济的主导作用</a:t>
                      </a:r>
                      <a:endParaRPr kumimoji="0" lang="zh-CN" altLang="en-US" sz="3400" b="1" i="0" u="none" strike="noStrike" cap="none" normalizeH="0" baseline="0" smtClean="0">
                        <a:ln>
                          <a:noFill/>
                        </a:ln>
                        <a:solidFill>
                          <a:schemeClr val="bg1"/>
                        </a:solidFill>
                        <a:effectLst/>
                        <a:latin typeface="Calibri" panose="020F0502020204030204" pitchFamily="34" charset="0"/>
                        <a:ea typeface="黑体" panose="0201060906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val="10000"/>
                  </a:ext>
                </a:extLst>
              </a:tr>
              <a:tr h="1716088">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区别</a:t>
                      </a: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pPr>
                      <a:endParaRPr kumimoji="0" lang="en-US" altLang="zh-CN"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侧重的是所有制结构中的比例关系。</a:t>
                      </a: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pPr>
                      <a:endParaRPr kumimoji="0" lang="en-US" altLang="zh-CN"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主要体现在控制力上，侧重的是对国民经济的发展方向所起的作用。</a:t>
                      </a: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830263">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联系</a:t>
                      </a: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pPr>
                      <a:r>
                        <a:rPr kumimoji="0" lang="zh-CN" altLang="en-US" sz="3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坚持公有制的主体地位必然要求发挥国有经济的主导作用。</a:t>
                      </a:r>
                      <a:endParaRPr kumimoji="0" lang="zh-CN" altLang="en-US" sz="3400" b="1" i="0" u="none" strike="noStrike" cap="none" normalizeH="0" baseline="0" smtClean="0">
                        <a:ln>
                          <a:noFill/>
                        </a:ln>
                        <a:solidFill>
                          <a:schemeClr val="tx1"/>
                        </a:solidFill>
                        <a:effectLst/>
                        <a:latin typeface="Calibri" panose="020F0502020204030204" pitchFamily="34" charset="0"/>
                        <a:ea typeface="黑体" panose="0201060906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ECFF"/>
                    </a:solidFill>
                  </a:tcPr>
                </a:tc>
                <a:tc hMerge="1">
                  <a:txBody>
                    <a:bodyPr/>
                    <a:lstStyle/>
                    <a:p>
                      <a:endParaRPr lang="zh-CN"/>
                    </a:p>
                  </a:txBody>
                  <a:tcPr/>
                </a:tc>
                <a:extLst>
                  <a:ext uri="{0D108BD9-81ED-4DB2-BD59-A6C34878D82A}">
                    <a16:rowId xmlns:a16="http://schemas.microsoft.com/office/drawing/2014/main" val="10002"/>
                  </a:ext>
                </a:extLst>
              </a:tr>
            </a:tbl>
          </a:graphicData>
        </a:graphic>
      </p:graphicFrame>
    </p:spTree>
  </p:cSld>
  <p:clrMapOvr>
    <a:masterClrMapping/>
  </p:clrMapOvr>
  <p:transition spd="slow" advTm="3000">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600" y="1530752"/>
            <a:ext cx="4703180" cy="4525963"/>
          </a:xfrm>
        </p:spPr>
        <p:txBody>
          <a:bodyPr/>
          <a:lstStyle/>
          <a:p>
            <a:r>
              <a:rPr lang="en-US" altLang="zh-CN" sz="2400" b="1" dirty="0">
                <a:solidFill>
                  <a:srgbClr val="0070C0"/>
                </a:solidFill>
              </a:rPr>
              <a:t>14</a:t>
            </a:r>
            <a:r>
              <a:rPr lang="zh-CN" altLang="en-US" sz="2400" b="1" dirty="0">
                <a:solidFill>
                  <a:srgbClr val="0070C0"/>
                </a:solidFill>
              </a:rPr>
              <a:t>亿人全民通电如何做到？</a:t>
            </a:r>
            <a:r>
              <a:rPr lang="zh-CN" altLang="en-US" sz="2400" b="1" dirty="0" smtClean="0">
                <a:solidFill>
                  <a:srgbClr val="0070C0"/>
                </a:solidFill>
              </a:rPr>
              <a:t>中国电网可以做到</a:t>
            </a:r>
            <a:endParaRPr lang="en-US" altLang="zh-CN" sz="2400" b="1" dirty="0" smtClean="0">
              <a:solidFill>
                <a:srgbClr val="0070C0"/>
              </a:solidFill>
            </a:endParaRPr>
          </a:p>
          <a:p>
            <a:r>
              <a:rPr lang="en-US" altLang="zh-CN" sz="2400" b="1" dirty="0">
                <a:solidFill>
                  <a:srgbClr val="0070C0"/>
                </a:solidFill>
                <a:hlinkClick r:id="rId2"/>
              </a:rPr>
              <a:t>https://</a:t>
            </a:r>
            <a:r>
              <a:rPr lang="en-US" altLang="zh-CN" sz="2400" b="1" dirty="0" smtClean="0">
                <a:solidFill>
                  <a:srgbClr val="0070C0"/>
                </a:solidFill>
                <a:hlinkClick r:id="rId2"/>
              </a:rPr>
              <a:t>www.sohu.com/a/340891713_100229383</a:t>
            </a:r>
            <a:endParaRPr lang="en-US" altLang="zh-CN" sz="2400" b="1" dirty="0" smtClean="0">
              <a:solidFill>
                <a:srgbClr val="0070C0"/>
              </a:solidFill>
            </a:endParaRPr>
          </a:p>
          <a:p>
            <a:pPr marL="0" indent="0">
              <a:buNone/>
            </a:pPr>
            <a:endParaRPr lang="en-US" altLang="zh-CN" sz="2400" b="1" dirty="0" smtClean="0">
              <a:solidFill>
                <a:srgbClr val="0070C0"/>
              </a:solidFill>
            </a:endParaRPr>
          </a:p>
          <a:p>
            <a:r>
              <a:rPr lang="zh-CN" altLang="en-US" sz="2400" b="1" dirty="0" smtClean="0">
                <a:solidFill>
                  <a:srgbClr val="0070C0"/>
                </a:solidFill>
              </a:rPr>
              <a:t>全世界</a:t>
            </a:r>
            <a:r>
              <a:rPr lang="zh-CN" altLang="en-US" sz="2400" b="1" dirty="0">
                <a:solidFill>
                  <a:srgbClr val="0070C0"/>
                </a:solidFill>
              </a:rPr>
              <a:t>最高的</a:t>
            </a:r>
            <a:r>
              <a:rPr lang="en-US" altLang="zh-CN" sz="2400" b="1" dirty="0">
                <a:solidFill>
                  <a:srgbClr val="0070C0"/>
                </a:solidFill>
              </a:rPr>
              <a:t>100</a:t>
            </a:r>
            <a:r>
              <a:rPr lang="zh-CN" altLang="en-US" sz="2400" b="1" dirty="0">
                <a:solidFill>
                  <a:srgbClr val="0070C0"/>
                </a:solidFill>
              </a:rPr>
              <a:t>座桥，几乎都在云南和贵州</a:t>
            </a:r>
            <a:r>
              <a:rPr lang="zh-CN" altLang="en-US" sz="2400" b="1" dirty="0" smtClean="0">
                <a:solidFill>
                  <a:srgbClr val="0070C0"/>
                </a:solidFill>
              </a:rPr>
              <a:t>！</a:t>
            </a:r>
            <a:endParaRPr lang="en-US" altLang="zh-CN" sz="2400" b="1" dirty="0" smtClean="0">
              <a:solidFill>
                <a:srgbClr val="0070C0"/>
              </a:solidFill>
            </a:endParaRPr>
          </a:p>
          <a:p>
            <a:r>
              <a:rPr lang="zh-CN" altLang="en-US" sz="2400" b="1" dirty="0" smtClean="0">
                <a:solidFill>
                  <a:srgbClr val="0070C0"/>
                </a:solidFill>
              </a:rPr>
              <a:t>公路</a:t>
            </a:r>
            <a:r>
              <a:rPr lang="zh-CN" altLang="en-US" sz="2400" b="1" dirty="0">
                <a:solidFill>
                  <a:srgbClr val="0070C0"/>
                </a:solidFill>
              </a:rPr>
              <a:t>和铁路网这些项目，</a:t>
            </a:r>
            <a:r>
              <a:rPr lang="zh-CN" altLang="en-US" sz="2400" b="1" dirty="0" smtClean="0">
                <a:solidFill>
                  <a:srgbClr val="0070C0"/>
                </a:solidFill>
              </a:rPr>
              <a:t>全都由</a:t>
            </a:r>
            <a:r>
              <a:rPr lang="zh-CN" altLang="en-US" sz="2400" b="1" dirty="0">
                <a:solidFill>
                  <a:srgbClr val="0070C0"/>
                </a:solidFill>
              </a:rPr>
              <a:t>中国的国有企业来</a:t>
            </a:r>
            <a:r>
              <a:rPr lang="zh-CN" altLang="en-US" sz="2400" b="1" dirty="0" smtClean="0">
                <a:solidFill>
                  <a:srgbClr val="0070C0"/>
                </a:solidFill>
              </a:rPr>
              <a:t>承担。</a:t>
            </a:r>
            <a:endParaRPr lang="en-US" altLang="zh-CN" sz="2400" b="1" dirty="0" smtClean="0">
              <a:solidFill>
                <a:srgbClr val="0070C0"/>
              </a:solidFill>
            </a:endParaRPr>
          </a:p>
          <a:p>
            <a:r>
              <a:rPr lang="en-US" altLang="zh-CN" sz="2400" b="1" dirty="0">
                <a:solidFill>
                  <a:srgbClr val="0070C0"/>
                </a:solidFill>
                <a:hlinkClick r:id="rId3"/>
              </a:rPr>
              <a:t>https://</a:t>
            </a:r>
            <a:r>
              <a:rPr lang="en-US" altLang="zh-CN" sz="2400" b="1" dirty="0" smtClean="0">
                <a:solidFill>
                  <a:srgbClr val="0070C0"/>
                </a:solidFill>
                <a:hlinkClick r:id="rId3"/>
              </a:rPr>
              <a:t>zj.zjol.com.cn/red_boat.html?id=100720372</a:t>
            </a:r>
            <a:endParaRPr lang="en-US" altLang="zh-CN" sz="2400" b="1" dirty="0" smtClean="0">
              <a:solidFill>
                <a:srgbClr val="0070C0"/>
              </a:solidFill>
            </a:endParaRPr>
          </a:p>
          <a:p>
            <a:endParaRPr lang="en-US" altLang="zh-CN" sz="2400" b="1" dirty="0">
              <a:solidFill>
                <a:srgbClr val="0070C0"/>
              </a:solidFill>
            </a:endParaRPr>
          </a:p>
          <a:p>
            <a:endParaRPr lang="zh-CN" altLang="en-US" sz="2400" b="1" dirty="0">
              <a:solidFill>
                <a:srgbClr val="0070C0"/>
              </a:solidFill>
            </a:endParaRPr>
          </a:p>
          <a:p>
            <a:endParaRPr lang="zh-CN" altLang="en-US" dirty="0">
              <a:solidFill>
                <a:srgbClr val="0070C0"/>
              </a:solidFill>
            </a:endParaRPr>
          </a:p>
        </p:txBody>
      </p:sp>
      <p:sp>
        <p:nvSpPr>
          <p:cNvPr id="5" name="Rectangle 2"/>
          <p:cNvSpPr>
            <a:spLocks noGrp="1"/>
          </p:cNvSpPr>
          <p:nvPr>
            <p:ph type="title"/>
          </p:nvPr>
        </p:nvSpPr>
        <p:spPr>
          <a:xfrm>
            <a:off x="609600" y="274638"/>
            <a:ext cx="10972800" cy="1143000"/>
          </a:xfrm>
        </p:spPr>
        <p:txBody>
          <a:bodyPr/>
          <a:lstStyle/>
          <a:p>
            <a:r>
              <a:rPr lang="zh-CN" altLang="en-US" b="1" dirty="0" smtClean="0">
                <a:solidFill>
                  <a:srgbClr val="C00000"/>
                </a:solidFill>
              </a:rPr>
              <a:t>国有企业的重要作用</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718" y="1417638"/>
            <a:ext cx="3652707" cy="241012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718" y="4010620"/>
            <a:ext cx="2614852" cy="239333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3452" y="4520374"/>
            <a:ext cx="3188948" cy="2222953"/>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3779" y="846138"/>
            <a:ext cx="2354512" cy="3526416"/>
          </a:xfrm>
          <a:prstGeom prst="rect">
            <a:avLst/>
          </a:prstGeom>
        </p:spPr>
      </p:pic>
    </p:spTree>
  </p:cSld>
  <p:clrMapOvr>
    <a:masterClrMapping/>
  </p:clrMapOvr>
  <p:transition spd="slow" advTm="3000">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76801"/>
          <p:cNvGrpSpPr/>
          <p:nvPr/>
        </p:nvGrpSpPr>
        <p:grpSpPr>
          <a:xfrm>
            <a:off x="933450" y="908050"/>
            <a:ext cx="6265863" cy="71438"/>
            <a:chOff x="573" y="573"/>
            <a:chExt cx="3963" cy="45"/>
          </a:xfrm>
        </p:grpSpPr>
        <p:sp>
          <p:nvSpPr>
            <p:cNvPr id="28679" name="直接连接符 76802"/>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8680" name="椭圆 76803"/>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pic>
        <p:nvPicPr>
          <p:cNvPr id="28674" name="图片 76806" descr="未标题-1 拷2贝"/>
          <p:cNvPicPr>
            <a:picLocks noChangeAspect="1" noChangeArrowheads="1"/>
          </p:cNvPicPr>
          <p:nvPr/>
        </p:nvPicPr>
        <p:blipFill>
          <a:blip r:embed="rId2"/>
          <a:stretch>
            <a:fillRect/>
          </a:stretch>
        </p:blipFill>
        <p:spPr bwMode="auto">
          <a:xfrm>
            <a:off x="717550" y="1916113"/>
            <a:ext cx="10683875" cy="3362325"/>
          </a:xfrm>
          <a:prstGeom prst="rect">
            <a:avLst/>
          </a:prstGeom>
          <a:noFill/>
          <a:ln w="9525">
            <a:noFill/>
            <a:miter lim="800000"/>
            <a:headEnd/>
            <a:tailEnd/>
          </a:ln>
        </p:spPr>
      </p:pic>
      <p:sp>
        <p:nvSpPr>
          <p:cNvPr id="28675" name="文本框 76807"/>
          <p:cNvSpPr txBox="1">
            <a:spLocks noChangeArrowheads="1"/>
          </p:cNvSpPr>
          <p:nvPr/>
        </p:nvSpPr>
        <p:spPr bwMode="auto">
          <a:xfrm>
            <a:off x="1433513" y="3213100"/>
            <a:ext cx="2224087" cy="579438"/>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3200">
                <a:ea typeface="黑体" panose="02010609060101010101" pitchFamily="2" charset="-122"/>
              </a:rPr>
              <a:t>个体经济</a:t>
            </a:r>
          </a:p>
        </p:txBody>
      </p:sp>
      <p:sp>
        <p:nvSpPr>
          <p:cNvPr id="28676" name="文本框 76808"/>
          <p:cNvSpPr txBox="1">
            <a:spLocks noChangeArrowheads="1"/>
          </p:cNvSpPr>
          <p:nvPr/>
        </p:nvSpPr>
        <p:spPr bwMode="auto">
          <a:xfrm>
            <a:off x="4948238" y="3213100"/>
            <a:ext cx="2224087" cy="579438"/>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3200">
                <a:ea typeface="黑体" panose="02010609060101010101" pitchFamily="2" charset="-122"/>
              </a:rPr>
              <a:t>私营经济</a:t>
            </a:r>
          </a:p>
        </p:txBody>
      </p:sp>
      <p:sp>
        <p:nvSpPr>
          <p:cNvPr id="28677" name="文本框 76809"/>
          <p:cNvSpPr txBox="1">
            <a:spLocks noChangeArrowheads="1"/>
          </p:cNvSpPr>
          <p:nvPr/>
        </p:nvSpPr>
        <p:spPr bwMode="auto">
          <a:xfrm>
            <a:off x="8534400" y="3213100"/>
            <a:ext cx="2224088" cy="579438"/>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3200">
                <a:ea typeface="黑体" panose="02010609060101010101" pitchFamily="2" charset="-122"/>
              </a:rPr>
              <a:t>外资经济</a:t>
            </a:r>
          </a:p>
        </p:txBody>
      </p:sp>
      <p:sp>
        <p:nvSpPr>
          <p:cNvPr id="28678" name="标题 1"/>
          <p:cNvSpPr/>
          <p:nvPr/>
        </p:nvSpPr>
        <p:spPr bwMode="auto">
          <a:xfrm>
            <a:off x="609600" y="407988"/>
            <a:ext cx="10972800" cy="1143000"/>
          </a:xfrm>
          <a:prstGeom prst="rect">
            <a:avLst/>
          </a:prstGeom>
          <a:noFill/>
          <a:ln w="9525">
            <a:noFill/>
            <a:miter lim="800000"/>
          </a:ln>
        </p:spPr>
        <p:txBody>
          <a:bodyPr anchor="ctr"/>
          <a:lstStyle/>
          <a:p>
            <a:pPr algn="ctr" defTabSz="1219200"/>
            <a:r>
              <a:rPr lang="zh-CN" altLang="en-US" sz="5400" b="1">
                <a:latin typeface="Calibri" panose="020F0502020204030204" pitchFamily="34" charset="0"/>
              </a:rPr>
              <a:t>二</a:t>
            </a:r>
            <a:r>
              <a:rPr lang="en-US" altLang="zh-CN" sz="5400" b="1">
                <a:latin typeface="Calibri" panose="020F0502020204030204" pitchFamily="34" charset="0"/>
              </a:rPr>
              <a:t>.</a:t>
            </a:r>
            <a:r>
              <a:rPr lang="zh-CN" altLang="en-US" sz="5400" b="1"/>
              <a:t>多种所有制经济共同发展</a:t>
            </a:r>
            <a:r>
              <a:rPr lang="zh-CN" altLang="en-US"/>
              <a:t> </a:t>
            </a:r>
          </a:p>
        </p:txBody>
      </p:sp>
    </p:spTree>
  </p:cSld>
  <p:clrMapOvr>
    <a:masterClrMapping/>
  </p:clrMapOvr>
  <p:transition spd="slow" advTm="3000">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组合 77825"/>
          <p:cNvGrpSpPr/>
          <p:nvPr/>
        </p:nvGrpSpPr>
        <p:grpSpPr>
          <a:xfrm>
            <a:off x="933450" y="908050"/>
            <a:ext cx="6265863" cy="71438"/>
            <a:chOff x="573" y="573"/>
            <a:chExt cx="3963" cy="45"/>
          </a:xfrm>
        </p:grpSpPr>
        <p:sp>
          <p:nvSpPr>
            <p:cNvPr id="29707" name="直接连接符 77826"/>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9708" name="椭圆 77827"/>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9698" name="文本框 77829"/>
          <p:cNvSpPr txBox="1">
            <a:spLocks noChangeArrowheads="1"/>
          </p:cNvSpPr>
          <p:nvPr/>
        </p:nvSpPr>
        <p:spPr bwMode="auto">
          <a:xfrm>
            <a:off x="1003300" y="657225"/>
            <a:ext cx="7172325" cy="579438"/>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个体经济：</a:t>
            </a:r>
          </a:p>
        </p:txBody>
      </p:sp>
      <p:sp>
        <p:nvSpPr>
          <p:cNvPr id="29699" name="文本框 77830"/>
          <p:cNvSpPr txBox="1">
            <a:spLocks noChangeArrowheads="1"/>
          </p:cNvSpPr>
          <p:nvPr/>
        </p:nvSpPr>
        <p:spPr bwMode="auto">
          <a:xfrm>
            <a:off x="2222500" y="1341438"/>
            <a:ext cx="7747000" cy="946150"/>
          </a:xfrm>
          <a:prstGeom prst="rect">
            <a:avLst/>
          </a:prstGeom>
          <a:noFill/>
          <a:ln w="9525">
            <a:noFill/>
            <a:miter lim="800000"/>
          </a:ln>
        </p:spPr>
        <p:txBody>
          <a:bodyPr>
            <a:spAutoFit/>
          </a:bodyPr>
          <a:lstStyle/>
          <a:p>
            <a:pPr>
              <a:spcBef>
                <a:spcPct val="50000"/>
              </a:spcBef>
              <a:buFont typeface="Arial" panose="020B0604020202020204"/>
              <a:buNone/>
            </a:pPr>
            <a:r>
              <a:rPr lang="zh-CN" altLang="en-US" sz="2800">
                <a:latin typeface="黑体" panose="02010609060101010101" pitchFamily="2" charset="-122"/>
                <a:ea typeface="黑体" panose="02010609060101010101" pitchFamily="2" charset="-122"/>
              </a:rPr>
              <a:t>含义</a:t>
            </a:r>
            <a:r>
              <a:rPr lang="en-US" altLang="zh-CN" sz="2800">
                <a:latin typeface="黑体" panose="02010609060101010101" pitchFamily="2" charset="-122"/>
                <a:ea typeface="黑体" panose="02010609060101010101" pitchFamily="2" charset="-122"/>
              </a:rPr>
              <a:t>:</a:t>
            </a:r>
            <a:r>
              <a:rPr lang="zh-CN" altLang="en-US" sz="2800">
                <a:latin typeface="黑体" panose="02010609060101010101" pitchFamily="2" charset="-122"/>
                <a:ea typeface="黑体" panose="02010609060101010101" pitchFamily="2" charset="-122"/>
              </a:rPr>
              <a:t>由</a:t>
            </a:r>
            <a:r>
              <a:rPr lang="zh-CN" altLang="en-US" sz="2800">
                <a:solidFill>
                  <a:srgbClr val="FF0000"/>
                </a:solidFill>
                <a:latin typeface="黑体" panose="02010609060101010101" pitchFamily="2" charset="-122"/>
                <a:ea typeface="黑体" panose="02010609060101010101" pitchFamily="2" charset="-122"/>
              </a:rPr>
              <a:t>劳动者个人或家庭占有生产资料</a:t>
            </a:r>
            <a:r>
              <a:rPr lang="zh-CN" altLang="en-US" sz="2800">
                <a:latin typeface="黑体" panose="02010609060101010101" pitchFamily="2" charset="-122"/>
                <a:ea typeface="黑体" panose="02010609060101010101" pitchFamily="2" charset="-122"/>
              </a:rPr>
              <a:t>，从事个体劳动和经营。</a:t>
            </a:r>
          </a:p>
        </p:txBody>
      </p:sp>
      <p:sp>
        <p:nvSpPr>
          <p:cNvPr id="29700" name="文本框 77831"/>
          <p:cNvSpPr txBox="1">
            <a:spLocks noChangeArrowheads="1"/>
          </p:cNvSpPr>
          <p:nvPr/>
        </p:nvSpPr>
        <p:spPr bwMode="auto">
          <a:xfrm>
            <a:off x="6742113" y="2932113"/>
            <a:ext cx="3298825" cy="1744662"/>
          </a:xfrm>
          <a:prstGeom prst="rect">
            <a:avLst/>
          </a:prstGeom>
          <a:noFill/>
          <a:ln w="9525">
            <a:solidFill>
              <a:srgbClr val="969696"/>
            </a:solidFill>
            <a:miter lim="800000"/>
          </a:ln>
        </p:spPr>
        <p:txBody>
          <a:bodyPr>
            <a:spAutoFit/>
          </a:bodyPr>
          <a:lstStyle/>
          <a:p>
            <a:pPr>
              <a:spcBef>
                <a:spcPct val="50000"/>
              </a:spcBef>
              <a:buFont typeface="Arial" panose="020B0604020202020204"/>
              <a:buNone/>
            </a:pPr>
            <a:endParaRPr lang="en-US" altLang="zh-CN" sz="2400" b="1">
              <a:ea typeface="黑体" panose="02010609060101010101" pitchFamily="2" charset="-122"/>
            </a:endParaRPr>
          </a:p>
          <a:p>
            <a:pPr>
              <a:spcBef>
                <a:spcPct val="50000"/>
              </a:spcBef>
              <a:buFont typeface="Arial" panose="020B0604020202020204"/>
              <a:buNone/>
            </a:pPr>
            <a:r>
              <a:rPr lang="zh-CN" altLang="en-US" sz="2400" b="1">
                <a:ea typeface="黑体" panose="02010609060101010101" pitchFamily="2" charset="-122"/>
              </a:rPr>
              <a:t>以</a:t>
            </a:r>
            <a:r>
              <a:rPr lang="zh-CN" altLang="en-US" sz="2400" b="1">
                <a:solidFill>
                  <a:srgbClr val="FF0000"/>
                </a:solidFill>
                <a:ea typeface="黑体" panose="02010609060101010101" pitchFamily="2" charset="-122"/>
              </a:rPr>
              <a:t>手工劳动</a:t>
            </a:r>
            <a:r>
              <a:rPr lang="zh-CN" altLang="en-US" sz="2400" b="1">
                <a:ea typeface="黑体" panose="02010609060101010101" pitchFamily="2" charset="-122"/>
              </a:rPr>
              <a:t>为主，具有</a:t>
            </a:r>
            <a:r>
              <a:rPr lang="zh-CN" altLang="en-US" sz="2400" b="1">
                <a:solidFill>
                  <a:srgbClr val="FF0000"/>
                </a:solidFill>
                <a:ea typeface="黑体" panose="02010609060101010101" pitchFamily="2" charset="-122"/>
              </a:rPr>
              <a:t>规模小、投资小、经营灵活</a:t>
            </a:r>
            <a:r>
              <a:rPr lang="zh-CN" altLang="en-US" sz="2400" b="1">
                <a:ea typeface="黑体" panose="02010609060101010101" pitchFamily="2" charset="-122"/>
              </a:rPr>
              <a:t>等特点。</a:t>
            </a:r>
          </a:p>
        </p:txBody>
      </p:sp>
      <p:sp>
        <p:nvSpPr>
          <p:cNvPr id="29701" name="文本框 77832"/>
          <p:cNvSpPr txBox="1">
            <a:spLocks noChangeArrowheads="1"/>
          </p:cNvSpPr>
          <p:nvPr/>
        </p:nvSpPr>
        <p:spPr bwMode="auto">
          <a:xfrm>
            <a:off x="1863725" y="2932113"/>
            <a:ext cx="3300413" cy="1744662"/>
          </a:xfrm>
          <a:prstGeom prst="rect">
            <a:avLst/>
          </a:prstGeom>
          <a:noFill/>
          <a:ln w="9525">
            <a:solidFill>
              <a:srgbClr val="C0C0C0"/>
            </a:solidFill>
            <a:miter lim="800000"/>
          </a:ln>
        </p:spPr>
        <p:txBody>
          <a:bodyPr>
            <a:spAutoFit/>
          </a:bodyPr>
          <a:lstStyle/>
          <a:p>
            <a:pPr>
              <a:spcBef>
                <a:spcPct val="50000"/>
              </a:spcBef>
              <a:buFont typeface="Arial" panose="020B0604020202020204"/>
              <a:buNone/>
            </a:pPr>
            <a:endParaRPr lang="en-US" altLang="zh-CN" sz="2400" b="1">
              <a:ea typeface="黑体" panose="02010609060101010101" pitchFamily="2" charset="-122"/>
            </a:endParaRPr>
          </a:p>
          <a:p>
            <a:pPr>
              <a:spcBef>
                <a:spcPct val="50000"/>
              </a:spcBef>
              <a:buFont typeface="Arial" panose="020B0604020202020204"/>
              <a:buNone/>
            </a:pPr>
            <a:r>
              <a:rPr lang="zh-CN" altLang="en-US" sz="2400" b="1">
                <a:ea typeface="黑体" panose="02010609060101010101" pitchFamily="2" charset="-122"/>
              </a:rPr>
              <a:t>以</a:t>
            </a:r>
            <a:r>
              <a:rPr lang="zh-CN" altLang="en-US" sz="2400" b="1">
                <a:solidFill>
                  <a:srgbClr val="FF0000"/>
                </a:solidFill>
                <a:ea typeface="黑体" panose="02010609060101010101" pitchFamily="2" charset="-122"/>
              </a:rPr>
              <a:t>劳动者自己的劳动</a:t>
            </a:r>
            <a:r>
              <a:rPr lang="zh-CN" altLang="en-US" sz="2400" b="1">
                <a:ea typeface="黑体" panose="02010609060101010101" pitchFamily="2" charset="-122"/>
              </a:rPr>
              <a:t>为基础，劳动成果直接归</a:t>
            </a:r>
            <a:r>
              <a:rPr lang="zh-CN" altLang="en-US" sz="2400" b="1">
                <a:solidFill>
                  <a:srgbClr val="FF0000"/>
                </a:solidFill>
                <a:ea typeface="黑体" panose="02010609060101010101" pitchFamily="2" charset="-122"/>
              </a:rPr>
              <a:t>劳动者所有和支配</a:t>
            </a:r>
            <a:r>
              <a:rPr lang="zh-CN" altLang="en-US" sz="2400" b="1">
                <a:ea typeface="黑体" panose="02010609060101010101" pitchFamily="2" charset="-122"/>
              </a:rPr>
              <a:t>。</a:t>
            </a:r>
          </a:p>
        </p:txBody>
      </p:sp>
      <p:sp>
        <p:nvSpPr>
          <p:cNvPr id="29702" name="文本框 77833"/>
          <p:cNvSpPr txBox="1">
            <a:spLocks noChangeArrowheads="1"/>
          </p:cNvSpPr>
          <p:nvPr/>
        </p:nvSpPr>
        <p:spPr bwMode="auto">
          <a:xfrm>
            <a:off x="2581275" y="2492375"/>
            <a:ext cx="1865313" cy="831850"/>
          </a:xfrm>
          <a:prstGeom prst="rect">
            <a:avLst/>
          </a:prstGeom>
          <a:solidFill>
            <a:srgbClr val="FF6600"/>
          </a:solidFill>
          <a:ln w="9525">
            <a:solidFill>
              <a:srgbClr val="FF6600"/>
            </a:solidFill>
            <a:miter lim="800000"/>
          </a:ln>
        </p:spPr>
        <p:txBody>
          <a:bodyPr>
            <a:spAutoFit/>
          </a:bodyPr>
          <a:lstStyle/>
          <a:p>
            <a:pPr algn="ctr">
              <a:spcBef>
                <a:spcPct val="50000"/>
              </a:spcBef>
              <a:buFont typeface="Arial" panose="020B0604020202020204"/>
              <a:buNone/>
            </a:pPr>
            <a:r>
              <a:rPr lang="zh-CN" altLang="en-US" sz="2400">
                <a:solidFill>
                  <a:schemeClr val="bg1"/>
                </a:solidFill>
                <a:ea typeface="黑体" panose="02010609060101010101" pitchFamily="2" charset="-122"/>
              </a:rPr>
              <a:t>个体经济特点一</a:t>
            </a:r>
          </a:p>
        </p:txBody>
      </p:sp>
      <p:sp>
        <p:nvSpPr>
          <p:cNvPr id="29703" name="文本框 77834"/>
          <p:cNvSpPr txBox="1">
            <a:spLocks noChangeArrowheads="1"/>
          </p:cNvSpPr>
          <p:nvPr/>
        </p:nvSpPr>
        <p:spPr bwMode="auto">
          <a:xfrm>
            <a:off x="7458075" y="2492375"/>
            <a:ext cx="1792288" cy="831850"/>
          </a:xfrm>
          <a:prstGeom prst="rect">
            <a:avLst/>
          </a:prstGeom>
          <a:solidFill>
            <a:srgbClr val="3399FF"/>
          </a:solidFill>
          <a:ln w="9525">
            <a:solidFill>
              <a:srgbClr val="3399FF"/>
            </a:solidFill>
            <a:miter lim="800000"/>
          </a:ln>
        </p:spPr>
        <p:txBody>
          <a:bodyPr>
            <a:spAutoFit/>
          </a:bodyPr>
          <a:lstStyle/>
          <a:p>
            <a:pPr algn="ctr">
              <a:spcBef>
                <a:spcPct val="50000"/>
              </a:spcBef>
              <a:buFont typeface="Arial" panose="020B0604020202020204"/>
              <a:buNone/>
            </a:pPr>
            <a:r>
              <a:rPr lang="zh-CN" altLang="en-US" sz="2400">
                <a:solidFill>
                  <a:schemeClr val="bg1"/>
                </a:solidFill>
                <a:ea typeface="黑体" panose="02010609060101010101" pitchFamily="2" charset="-122"/>
              </a:rPr>
              <a:t>个体经济特点二</a:t>
            </a:r>
          </a:p>
        </p:txBody>
      </p:sp>
      <p:grpSp>
        <p:nvGrpSpPr>
          <p:cNvPr id="5" name="组合 3"/>
          <p:cNvGrpSpPr/>
          <p:nvPr/>
        </p:nvGrpSpPr>
        <p:grpSpPr>
          <a:xfrm>
            <a:off x="5740400" y="4735513"/>
            <a:ext cx="6451600" cy="2122487"/>
            <a:chOff x="230981" y="2492896"/>
            <a:chExt cx="4821300" cy="3615975"/>
          </a:xfrm>
        </p:grpSpPr>
        <p:pic>
          <p:nvPicPr>
            <p:cNvPr id="29705" name="Picture 13" descr="http://img003.hc360.cn/m1/M04/FC/0F/wKhQb1RYNgaEADO-AAAAADk2-MQ553.jpg"/>
            <p:cNvPicPr>
              <a:picLocks noChangeAspect="1" noChangeArrowheads="1"/>
            </p:cNvPicPr>
            <p:nvPr/>
          </p:nvPicPr>
          <p:blipFill>
            <a:blip r:embed="rId2"/>
            <a:stretch>
              <a:fillRect/>
            </a:stretch>
          </p:blipFill>
          <p:spPr bwMode="auto">
            <a:xfrm>
              <a:off x="230981" y="2492896"/>
              <a:ext cx="4821300" cy="3615975"/>
            </a:xfrm>
            <a:prstGeom prst="rect">
              <a:avLst/>
            </a:prstGeom>
            <a:noFill/>
            <a:ln w="9525">
              <a:noFill/>
              <a:miter lim="800000"/>
              <a:headEnd/>
              <a:tailEnd/>
            </a:ln>
          </p:spPr>
        </p:pic>
        <p:sp>
          <p:nvSpPr>
            <p:cNvPr id="29706" name="矩形 2"/>
            <p:cNvSpPr>
              <a:spLocks noChangeArrowheads="1"/>
            </p:cNvSpPr>
            <p:nvPr/>
          </p:nvSpPr>
          <p:spPr bwMode="auto">
            <a:xfrm>
              <a:off x="258267" y="2506419"/>
              <a:ext cx="1205325" cy="884386"/>
            </a:xfrm>
            <a:prstGeom prst="rect">
              <a:avLst/>
            </a:prstGeom>
            <a:solidFill>
              <a:srgbClr val="FFFF00"/>
            </a:solidFill>
            <a:ln w="9525">
              <a:noFill/>
              <a:miter lim="800000"/>
            </a:ln>
          </p:spPr>
          <p:txBody>
            <a:bodyPr wrap="none">
              <a:spAutoFit/>
            </a:bodyPr>
            <a:lstStyle/>
            <a:p>
              <a:pPr>
                <a:buFont typeface="Arial" panose="020B0604020202020204"/>
                <a:buNone/>
              </a:pPr>
              <a:r>
                <a:rPr lang="zh-CN" altLang="en-US" sz="2800" b="1">
                  <a:latin typeface="黑体" panose="02010609060101010101" pitchFamily="2" charset="-122"/>
                  <a:ea typeface="黑体" panose="02010609060101010101" pitchFamily="2" charset="-122"/>
                </a:rPr>
                <a:t>自营餐馆</a:t>
              </a: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组合 78849"/>
          <p:cNvGrpSpPr/>
          <p:nvPr/>
        </p:nvGrpSpPr>
        <p:grpSpPr>
          <a:xfrm>
            <a:off x="933450" y="908050"/>
            <a:ext cx="6265863" cy="71438"/>
            <a:chOff x="573" y="573"/>
            <a:chExt cx="3963" cy="45"/>
          </a:xfrm>
        </p:grpSpPr>
        <p:sp>
          <p:nvSpPr>
            <p:cNvPr id="30728" name="直接连接符 78850"/>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30729" name="椭圆 78851"/>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30722" name="文本框 78853"/>
          <p:cNvSpPr txBox="1">
            <a:spLocks noChangeArrowheads="1"/>
          </p:cNvSpPr>
          <p:nvPr/>
        </p:nvSpPr>
        <p:spPr bwMode="auto">
          <a:xfrm>
            <a:off x="1016000" y="696913"/>
            <a:ext cx="7172325" cy="579437"/>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私营经济：</a:t>
            </a:r>
          </a:p>
        </p:txBody>
      </p:sp>
      <p:sp>
        <p:nvSpPr>
          <p:cNvPr id="30723" name="文本框 78854"/>
          <p:cNvSpPr txBox="1">
            <a:spLocks noChangeArrowheads="1"/>
          </p:cNvSpPr>
          <p:nvPr/>
        </p:nvSpPr>
        <p:spPr bwMode="auto">
          <a:xfrm>
            <a:off x="2438400" y="1341438"/>
            <a:ext cx="7172325" cy="946150"/>
          </a:xfrm>
          <a:prstGeom prst="rect">
            <a:avLst/>
          </a:prstGeom>
          <a:noFill/>
          <a:ln w="9525">
            <a:noFill/>
            <a:miter lim="800000"/>
          </a:ln>
        </p:spPr>
        <p:txBody>
          <a:bodyPr>
            <a:spAutoFit/>
          </a:bodyPr>
          <a:lstStyle/>
          <a:p>
            <a:pPr>
              <a:spcBef>
                <a:spcPct val="50000"/>
              </a:spcBef>
              <a:buFont typeface="Arial" panose="020B0604020202020204"/>
              <a:buNone/>
            </a:pPr>
            <a:r>
              <a:rPr lang="zh-CN" altLang="en-US" sz="2800">
                <a:latin typeface="黑体" panose="02010609060101010101" pitchFamily="2" charset="-122"/>
                <a:ea typeface="黑体" panose="02010609060101010101" pitchFamily="2" charset="-122"/>
              </a:rPr>
              <a:t>含义</a:t>
            </a:r>
            <a:r>
              <a:rPr lang="en-US" altLang="zh-CN" sz="2800">
                <a:latin typeface="黑体" panose="02010609060101010101" pitchFamily="2" charset="-122"/>
                <a:ea typeface="黑体" panose="02010609060101010101" pitchFamily="2" charset="-122"/>
              </a:rPr>
              <a:t>:</a:t>
            </a:r>
            <a:r>
              <a:rPr lang="zh-CN" altLang="en-US" sz="2800">
                <a:latin typeface="黑体" panose="02010609060101010101" pitchFamily="2" charset="-122"/>
                <a:ea typeface="黑体" panose="02010609060101010101" pitchFamily="2" charset="-122"/>
              </a:rPr>
              <a:t>以</a:t>
            </a:r>
            <a:r>
              <a:rPr lang="zh-CN" altLang="en-US" sz="2800">
                <a:solidFill>
                  <a:srgbClr val="FF0000"/>
                </a:solidFill>
                <a:latin typeface="黑体" panose="02010609060101010101" pitchFamily="2" charset="-122"/>
                <a:ea typeface="黑体" panose="02010609060101010101" pitchFamily="2" charset="-122"/>
              </a:rPr>
              <a:t>生产资料私有和雇佣劳动为基础</a:t>
            </a:r>
            <a:r>
              <a:rPr lang="zh-CN" altLang="en-US" sz="2800">
                <a:latin typeface="黑体" panose="02010609060101010101" pitchFamily="2" charset="-122"/>
                <a:ea typeface="黑体" panose="02010609060101010101" pitchFamily="2" charset="-122"/>
              </a:rPr>
              <a:t>，以取得利润为目的。</a:t>
            </a:r>
          </a:p>
        </p:txBody>
      </p:sp>
      <p:sp>
        <p:nvSpPr>
          <p:cNvPr id="30724" name="文本框 78855"/>
          <p:cNvSpPr txBox="1">
            <a:spLocks noChangeArrowheads="1"/>
          </p:cNvSpPr>
          <p:nvPr/>
        </p:nvSpPr>
        <p:spPr bwMode="auto">
          <a:xfrm>
            <a:off x="4519613" y="3213100"/>
            <a:ext cx="3298825" cy="1927225"/>
          </a:xfrm>
          <a:prstGeom prst="rect">
            <a:avLst/>
          </a:prstGeom>
          <a:noFill/>
          <a:ln w="9525">
            <a:solidFill>
              <a:srgbClr val="C0C0C0"/>
            </a:solidFill>
            <a:miter lim="800000"/>
          </a:ln>
        </p:spPr>
        <p:txBody>
          <a:bodyPr>
            <a:spAutoFit/>
          </a:bodyPr>
          <a:lstStyle/>
          <a:p>
            <a:pPr>
              <a:spcBef>
                <a:spcPct val="50000"/>
              </a:spcBef>
              <a:buFont typeface="Arial" panose="020B0604020202020204"/>
              <a:buNone/>
            </a:pPr>
            <a:endParaRPr lang="en-US" altLang="zh-CN" sz="2400" b="1">
              <a:ea typeface="黑体" panose="02010609060101010101" pitchFamily="2" charset="-122"/>
            </a:endParaRPr>
          </a:p>
          <a:p>
            <a:pPr>
              <a:spcBef>
                <a:spcPct val="50000"/>
              </a:spcBef>
              <a:buFont typeface="Arial" panose="020B0604020202020204"/>
              <a:buNone/>
            </a:pPr>
            <a:r>
              <a:rPr lang="zh-CN" altLang="en-US" sz="2400" b="1">
                <a:ea typeface="黑体" panose="02010609060101010101" pitchFamily="2" charset="-122"/>
              </a:rPr>
              <a:t>规模较大，设备较先进，劳动生产率比较高。</a:t>
            </a:r>
          </a:p>
          <a:p>
            <a:pPr>
              <a:spcBef>
                <a:spcPct val="50000"/>
              </a:spcBef>
              <a:buFont typeface="Arial" panose="020B0604020202020204"/>
              <a:buNone/>
            </a:pPr>
            <a:endParaRPr lang="zh-CN" altLang="en-US" sz="2400" b="1">
              <a:ea typeface="黑体" panose="02010609060101010101" pitchFamily="2" charset="-122"/>
            </a:endParaRPr>
          </a:p>
        </p:txBody>
      </p:sp>
      <p:sp>
        <p:nvSpPr>
          <p:cNvPr id="30725" name="文本框 78856"/>
          <p:cNvSpPr txBox="1">
            <a:spLocks noChangeArrowheads="1"/>
          </p:cNvSpPr>
          <p:nvPr/>
        </p:nvSpPr>
        <p:spPr bwMode="auto">
          <a:xfrm>
            <a:off x="5237163" y="2773363"/>
            <a:ext cx="1863725" cy="831850"/>
          </a:xfrm>
          <a:prstGeom prst="rect">
            <a:avLst/>
          </a:prstGeom>
          <a:solidFill>
            <a:srgbClr val="FF6600"/>
          </a:solidFill>
          <a:ln w="9525">
            <a:solidFill>
              <a:srgbClr val="FF6600"/>
            </a:solidFill>
            <a:miter lim="800000"/>
          </a:ln>
        </p:spPr>
        <p:txBody>
          <a:bodyPr>
            <a:spAutoFit/>
          </a:bodyPr>
          <a:lstStyle/>
          <a:p>
            <a:pPr algn="ctr">
              <a:spcBef>
                <a:spcPct val="50000"/>
              </a:spcBef>
              <a:buFont typeface="Arial" panose="020B0604020202020204"/>
              <a:buNone/>
            </a:pPr>
            <a:r>
              <a:rPr lang="zh-CN" altLang="en-US" sz="2400">
                <a:solidFill>
                  <a:schemeClr val="bg1"/>
                </a:solidFill>
                <a:ea typeface="黑体" panose="02010609060101010101" pitchFamily="2" charset="-122"/>
              </a:rPr>
              <a:t>私营经济的特点</a:t>
            </a:r>
          </a:p>
        </p:txBody>
      </p:sp>
      <p:pic>
        <p:nvPicPr>
          <p:cNvPr id="30726" name="Picture 10" descr="U399P1T1D6203405F21DT20050326172701"/>
          <p:cNvPicPr>
            <a:picLocks noChangeAspect="1" noChangeArrowheads="1"/>
          </p:cNvPicPr>
          <p:nvPr/>
        </p:nvPicPr>
        <p:blipFill>
          <a:blip r:embed="rId2"/>
          <a:stretch>
            <a:fillRect/>
          </a:stretch>
        </p:blipFill>
        <p:spPr bwMode="auto">
          <a:xfrm>
            <a:off x="7905750" y="4048125"/>
            <a:ext cx="4286250" cy="2809875"/>
          </a:xfrm>
          <a:prstGeom prst="rect">
            <a:avLst/>
          </a:prstGeom>
          <a:noFill/>
          <a:ln w="9525">
            <a:noFill/>
            <a:miter lim="800000"/>
            <a:headEnd/>
            <a:tailEnd/>
          </a:ln>
        </p:spPr>
      </p:pic>
      <p:pic>
        <p:nvPicPr>
          <p:cNvPr id="30727" name="Picture 12" descr="001372acd0f70aa2e5da21"/>
          <p:cNvPicPr>
            <a:picLocks noChangeAspect="1" noChangeArrowheads="1"/>
          </p:cNvPicPr>
          <p:nvPr/>
        </p:nvPicPr>
        <p:blipFill>
          <a:blip r:embed="rId3"/>
          <a:stretch>
            <a:fillRect/>
          </a:stretch>
        </p:blipFill>
        <p:spPr bwMode="auto">
          <a:xfrm>
            <a:off x="0" y="3865563"/>
            <a:ext cx="4427538" cy="2992437"/>
          </a:xfrm>
          <a:prstGeom prst="rect">
            <a:avLst/>
          </a:prstGeom>
          <a:noFill/>
          <a:ln w="9525">
            <a:noFill/>
            <a:miter lim="800000"/>
            <a:headEnd/>
            <a:tailEnd/>
          </a:ln>
        </p:spPr>
      </p:pic>
    </p:spTree>
  </p:cSld>
  <p:clrMapOvr>
    <a:masterClrMapping/>
  </p:clrMapOvr>
  <p:transition spd="slow" advTm="3000">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79873"/>
          <p:cNvGrpSpPr/>
          <p:nvPr/>
        </p:nvGrpSpPr>
        <p:grpSpPr>
          <a:xfrm>
            <a:off x="933450" y="908050"/>
            <a:ext cx="6265863" cy="71438"/>
            <a:chOff x="573" y="573"/>
            <a:chExt cx="3963" cy="45"/>
          </a:xfrm>
        </p:grpSpPr>
        <p:sp>
          <p:nvSpPr>
            <p:cNvPr id="31750" name="直接连接符 79874"/>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31751" name="椭圆 79875"/>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31746" name="文本框 79877"/>
          <p:cNvSpPr txBox="1">
            <a:spLocks noChangeArrowheads="1"/>
          </p:cNvSpPr>
          <p:nvPr/>
        </p:nvSpPr>
        <p:spPr bwMode="auto">
          <a:xfrm>
            <a:off x="935038" y="695325"/>
            <a:ext cx="7172325" cy="579438"/>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民营企业在国民经济中的地位：</a:t>
            </a:r>
          </a:p>
        </p:txBody>
      </p:sp>
      <p:sp>
        <p:nvSpPr>
          <p:cNvPr id="31747" name="文本框 79878"/>
          <p:cNvSpPr txBox="1">
            <a:spLocks noChangeArrowheads="1"/>
          </p:cNvSpPr>
          <p:nvPr/>
        </p:nvSpPr>
        <p:spPr bwMode="auto">
          <a:xfrm>
            <a:off x="1722438" y="1916113"/>
            <a:ext cx="8605837" cy="2236787"/>
          </a:xfrm>
          <a:prstGeom prst="rect">
            <a:avLst/>
          </a:prstGeom>
          <a:noFill/>
          <a:ln w="9525">
            <a:solidFill>
              <a:srgbClr val="969696"/>
            </a:solidFill>
            <a:miter lim="800000"/>
          </a:ln>
        </p:spPr>
        <p:txBody>
          <a:bodyPr>
            <a:spAutoFit/>
          </a:bodyPr>
          <a:lstStyle/>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地位</a:t>
            </a:r>
            <a:r>
              <a:rPr lang="en-US" altLang="zh-CN" sz="2800" b="1">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民营企业是</a:t>
            </a:r>
            <a:r>
              <a:rPr lang="zh-CN" altLang="en-US" sz="2800" b="1">
                <a:solidFill>
                  <a:srgbClr val="FF0000"/>
                </a:solidFill>
                <a:latin typeface="黑体" panose="02010609060101010101" pitchFamily="2" charset="-122"/>
                <a:ea typeface="黑体" panose="02010609060101010101" pitchFamily="2" charset="-122"/>
              </a:rPr>
              <a:t>社会主义市场经济</a:t>
            </a:r>
            <a:r>
              <a:rPr lang="zh-CN" altLang="en-US" sz="2800" b="1">
                <a:latin typeface="黑体" panose="02010609060101010101" pitchFamily="2" charset="-122"/>
                <a:ea typeface="黑体" panose="02010609060101010101" pitchFamily="2" charset="-122"/>
              </a:rPr>
              <a:t>的重要组成部分。十九大报告</a:t>
            </a:r>
            <a:r>
              <a:rPr lang="en-US" altLang="zh-CN" sz="2800" b="1">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要</a:t>
            </a:r>
            <a:r>
              <a:rPr lang="zh-CN" altLang="en-US" sz="2800" b="1">
                <a:solidFill>
                  <a:srgbClr val="FF0000"/>
                </a:solidFill>
                <a:latin typeface="黑体" panose="02010609060101010101" pitchFamily="2" charset="-122"/>
                <a:ea typeface="黑体" panose="02010609060101010101" pitchFamily="2" charset="-122"/>
              </a:rPr>
              <a:t>支持民营企业发展</a:t>
            </a:r>
            <a:r>
              <a:rPr lang="zh-CN" altLang="en-US" sz="2800" b="1">
                <a:latin typeface="黑体" panose="02010609060101010101" pitchFamily="2" charset="-122"/>
                <a:ea typeface="黑体" panose="02010609060101010101" pitchFamily="2" charset="-122"/>
              </a:rPr>
              <a:t>，激发各类市场主体活力，要努力实现更高质量、更有效率、更加公平、更可持续的发展”。这是“民营企业”</a:t>
            </a:r>
            <a:r>
              <a:rPr lang="zh-CN" altLang="en-US" sz="2800" b="1">
                <a:solidFill>
                  <a:srgbClr val="FF0000"/>
                </a:solidFill>
                <a:latin typeface="黑体" panose="02010609060101010101" pitchFamily="2" charset="-122"/>
                <a:ea typeface="黑体" panose="02010609060101010101" pitchFamily="2" charset="-122"/>
              </a:rPr>
              <a:t>首次</a:t>
            </a:r>
            <a:r>
              <a:rPr lang="zh-CN" altLang="en-US" sz="2800" b="1">
                <a:latin typeface="黑体" panose="02010609060101010101" pitchFamily="2" charset="-122"/>
                <a:ea typeface="黑体" panose="02010609060101010101" pitchFamily="2" charset="-122"/>
              </a:rPr>
              <a:t>被写入党代会报告。</a:t>
            </a:r>
          </a:p>
        </p:txBody>
      </p:sp>
      <p:pic>
        <p:nvPicPr>
          <p:cNvPr id="31748" name="Picture 8" descr="6368430878092198267929777"/>
          <p:cNvPicPr>
            <a:picLocks noChangeAspect="1" noChangeArrowheads="1"/>
          </p:cNvPicPr>
          <p:nvPr/>
        </p:nvPicPr>
        <p:blipFill>
          <a:blip r:embed="rId2"/>
          <a:stretch>
            <a:fillRect/>
          </a:stretch>
        </p:blipFill>
        <p:spPr bwMode="auto">
          <a:xfrm>
            <a:off x="0" y="4175125"/>
            <a:ext cx="5715000" cy="2682875"/>
          </a:xfrm>
          <a:prstGeom prst="rect">
            <a:avLst/>
          </a:prstGeom>
          <a:noFill/>
          <a:ln w="9525">
            <a:noFill/>
            <a:miter lim="800000"/>
            <a:headEnd/>
            <a:tailEnd/>
          </a:ln>
        </p:spPr>
      </p:pic>
      <p:pic>
        <p:nvPicPr>
          <p:cNvPr id="31749" name="Picture 10" descr="20180723094004QZBj"/>
          <p:cNvPicPr>
            <a:picLocks noChangeAspect="1" noChangeArrowheads="1"/>
          </p:cNvPicPr>
          <p:nvPr/>
        </p:nvPicPr>
        <p:blipFill>
          <a:blip r:embed="rId3"/>
          <a:stretch>
            <a:fillRect/>
          </a:stretch>
        </p:blipFill>
        <p:spPr bwMode="auto">
          <a:xfrm>
            <a:off x="7429500" y="4181475"/>
            <a:ext cx="4762500" cy="2676525"/>
          </a:xfrm>
          <a:prstGeom prst="rect">
            <a:avLst/>
          </a:prstGeom>
          <a:noFill/>
          <a:ln w="9525">
            <a:noFill/>
            <a:miter lim="800000"/>
            <a:headEnd/>
            <a:tailEnd/>
          </a:ln>
        </p:spPr>
      </p:pic>
    </p:spTree>
  </p:cSld>
  <p:clrMapOvr>
    <a:masterClrMapping/>
  </p:clrMapOvr>
  <p:transition spd="slow" advTm="3000">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80897"/>
          <p:cNvGrpSpPr/>
          <p:nvPr/>
        </p:nvGrpSpPr>
        <p:grpSpPr>
          <a:xfrm>
            <a:off x="933450" y="908050"/>
            <a:ext cx="6265863" cy="71438"/>
            <a:chOff x="573" y="573"/>
            <a:chExt cx="3963" cy="45"/>
          </a:xfrm>
        </p:grpSpPr>
        <p:sp>
          <p:nvSpPr>
            <p:cNvPr id="32774" name="直接连接符 80898"/>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32775" name="椭圆 80899"/>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32770" name="文本框 80901"/>
          <p:cNvSpPr txBox="1">
            <a:spLocks noChangeArrowheads="1"/>
          </p:cNvSpPr>
          <p:nvPr/>
        </p:nvSpPr>
        <p:spPr bwMode="auto">
          <a:xfrm>
            <a:off x="909638" y="763588"/>
            <a:ext cx="7172325" cy="579437"/>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民营企业在国民经济中的作用：</a:t>
            </a:r>
          </a:p>
        </p:txBody>
      </p:sp>
      <p:sp>
        <p:nvSpPr>
          <p:cNvPr id="32771" name="文本框 80902"/>
          <p:cNvSpPr txBox="1">
            <a:spLocks noChangeArrowheads="1"/>
          </p:cNvSpPr>
          <p:nvPr/>
        </p:nvSpPr>
        <p:spPr bwMode="auto">
          <a:xfrm>
            <a:off x="1520825" y="2111375"/>
            <a:ext cx="8462963" cy="1382713"/>
          </a:xfrm>
          <a:prstGeom prst="rect">
            <a:avLst/>
          </a:prstGeom>
          <a:noFill/>
          <a:ln w="9525">
            <a:solidFill>
              <a:srgbClr val="808080"/>
            </a:solidFill>
            <a:miter lim="800000"/>
          </a:ln>
        </p:spPr>
        <p:txBody>
          <a:bodyPr>
            <a:spAutoFit/>
          </a:bodyPr>
          <a:lstStyle/>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民营企业用近</a:t>
            </a:r>
            <a:r>
              <a:rPr lang="en-US" altLang="zh-CN" sz="2800" b="1">
                <a:solidFill>
                  <a:srgbClr val="FF0000"/>
                </a:solidFill>
                <a:latin typeface="黑体" panose="02010609060101010101" pitchFamily="2" charset="-122"/>
                <a:ea typeface="黑体" panose="02010609060101010101" pitchFamily="2" charset="-122"/>
              </a:rPr>
              <a:t>40</a:t>
            </a:r>
            <a:r>
              <a:rPr lang="zh-CN" altLang="en-US" sz="2800" b="1">
                <a:solidFill>
                  <a:srgbClr val="FF0000"/>
                </a:solidFill>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的资源，创造了我国</a:t>
            </a:r>
            <a:r>
              <a:rPr lang="en-US" altLang="zh-CN" sz="2800" b="1">
                <a:solidFill>
                  <a:srgbClr val="FF0000"/>
                </a:solidFill>
                <a:latin typeface="黑体" panose="02010609060101010101" pitchFamily="2" charset="-122"/>
                <a:ea typeface="黑体" panose="02010609060101010101" pitchFamily="2" charset="-122"/>
              </a:rPr>
              <a:t>60</a:t>
            </a:r>
            <a:r>
              <a:rPr lang="zh-CN" altLang="en-US" sz="2800" b="1">
                <a:solidFill>
                  <a:srgbClr val="FF0000"/>
                </a:solidFill>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以上</a:t>
            </a:r>
            <a:r>
              <a:rPr lang="en-US" altLang="zh-CN" sz="2800" b="1">
                <a:latin typeface="黑体" panose="02010609060101010101" pitchFamily="2" charset="-122"/>
                <a:ea typeface="黑体" panose="02010609060101010101" pitchFamily="2" charset="-122"/>
              </a:rPr>
              <a:t>GDP</a:t>
            </a:r>
            <a:r>
              <a:rPr lang="zh-CN" altLang="en-US" sz="2800" b="1">
                <a:latin typeface="黑体" panose="02010609060101010101" pitchFamily="2" charset="-122"/>
                <a:ea typeface="黑体" panose="02010609060101010101" pitchFamily="2" charset="-122"/>
              </a:rPr>
              <a:t>，缴纳了</a:t>
            </a:r>
            <a:r>
              <a:rPr lang="en-US" altLang="zh-CN" sz="2800" b="1">
                <a:solidFill>
                  <a:srgbClr val="FF0000"/>
                </a:solidFill>
                <a:latin typeface="黑体" panose="02010609060101010101" pitchFamily="2" charset="-122"/>
                <a:ea typeface="黑体" panose="02010609060101010101" pitchFamily="2" charset="-122"/>
              </a:rPr>
              <a:t>50</a:t>
            </a:r>
            <a:r>
              <a:rPr lang="zh-CN" altLang="en-US" sz="2800" b="1">
                <a:solidFill>
                  <a:srgbClr val="FF0000"/>
                </a:solidFill>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以上的税收，贡献了</a:t>
            </a:r>
            <a:r>
              <a:rPr lang="en-US" altLang="zh-CN" sz="2800" b="1">
                <a:solidFill>
                  <a:srgbClr val="FF0000"/>
                </a:solidFill>
                <a:latin typeface="黑体" panose="02010609060101010101" pitchFamily="2" charset="-122"/>
                <a:ea typeface="黑体" panose="02010609060101010101" pitchFamily="2" charset="-122"/>
              </a:rPr>
              <a:t>70</a:t>
            </a:r>
            <a:r>
              <a:rPr lang="zh-CN" altLang="en-US" sz="2800" b="1">
                <a:solidFill>
                  <a:srgbClr val="FF0000"/>
                </a:solidFill>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以上的技术创新和新产品开发，提供了</a:t>
            </a:r>
            <a:r>
              <a:rPr lang="en-US" altLang="zh-CN" sz="2800" b="1">
                <a:solidFill>
                  <a:srgbClr val="FF0000"/>
                </a:solidFill>
                <a:latin typeface="黑体" panose="02010609060101010101" pitchFamily="2" charset="-122"/>
                <a:ea typeface="黑体" panose="02010609060101010101" pitchFamily="2" charset="-122"/>
              </a:rPr>
              <a:t>80</a:t>
            </a:r>
            <a:r>
              <a:rPr lang="zh-CN" altLang="en-US" sz="2800" b="1">
                <a:solidFill>
                  <a:srgbClr val="FF0000"/>
                </a:solidFill>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以上的就业岗位。</a:t>
            </a:r>
          </a:p>
        </p:txBody>
      </p:sp>
      <p:pic>
        <p:nvPicPr>
          <p:cNvPr id="32772" name="Picture 8" descr="148119910"/>
          <p:cNvPicPr>
            <a:picLocks noChangeAspect="1" noChangeArrowheads="1"/>
          </p:cNvPicPr>
          <p:nvPr/>
        </p:nvPicPr>
        <p:blipFill>
          <a:blip r:embed="rId2"/>
          <a:stretch>
            <a:fillRect/>
          </a:stretch>
        </p:blipFill>
        <p:spPr bwMode="auto">
          <a:xfrm>
            <a:off x="7429500" y="4000500"/>
            <a:ext cx="4762500" cy="2857500"/>
          </a:xfrm>
          <a:prstGeom prst="rect">
            <a:avLst/>
          </a:prstGeom>
          <a:noFill/>
          <a:ln w="9525">
            <a:noFill/>
            <a:miter lim="800000"/>
            <a:headEnd/>
            <a:tailEnd/>
          </a:ln>
        </p:spPr>
      </p:pic>
      <p:pic>
        <p:nvPicPr>
          <p:cNvPr id="32773" name="Picture 10" descr="_GFf-hnvukff8491633"/>
          <p:cNvPicPr>
            <a:picLocks noChangeAspect="1" noChangeArrowheads="1"/>
          </p:cNvPicPr>
          <p:nvPr/>
        </p:nvPicPr>
        <p:blipFill>
          <a:blip r:embed="rId3"/>
          <a:stretch>
            <a:fillRect/>
          </a:stretch>
        </p:blipFill>
        <p:spPr bwMode="auto">
          <a:xfrm>
            <a:off x="0" y="3521075"/>
            <a:ext cx="5238750" cy="3336925"/>
          </a:xfrm>
          <a:prstGeom prst="rect">
            <a:avLst/>
          </a:prstGeom>
          <a:noFill/>
          <a:ln w="9525">
            <a:noFill/>
            <a:miter lim="800000"/>
            <a:headEnd/>
            <a:tailEnd/>
          </a:ln>
        </p:spPr>
      </p:pic>
    </p:spTree>
  </p:cSld>
  <p:clrMapOvr>
    <a:masterClrMapping/>
  </p:clrMapOvr>
  <p:transition spd="slow" advTm="3000">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a:lstStyle/>
          <a:p>
            <a:endParaRPr lang="zh-CN" altLang="en-US" smtClean="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391" y="274638"/>
            <a:ext cx="5104332" cy="6403954"/>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633" y="274637"/>
            <a:ext cx="5934969" cy="6079863"/>
          </a:xfrm>
          <a:prstGeom prst="rect">
            <a:avLst/>
          </a:prstGeom>
        </p:spPr>
      </p:pic>
    </p:spTree>
  </p:cSld>
  <p:clrMapOvr>
    <a:masterClrMapping/>
  </p:clrMapOvr>
  <p:transition spd="slow" advTm="300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p:nvPr/>
        </p:nvSpPr>
        <p:spPr bwMode="auto">
          <a:xfrm>
            <a:off x="609600" y="274638"/>
            <a:ext cx="10972800" cy="1143000"/>
          </a:xfrm>
          <a:prstGeom prst="rect">
            <a:avLst/>
          </a:prstGeom>
          <a:noFill/>
          <a:ln w="9525">
            <a:noFill/>
            <a:miter lim="800000"/>
          </a:ln>
        </p:spPr>
        <p:txBody>
          <a:bodyPr anchor="ctr"/>
          <a:lstStyle/>
          <a:p>
            <a:pPr algn="ctr" defTabSz="1219200"/>
            <a:r>
              <a:rPr lang="zh-CN" altLang="en-US" sz="5400" b="1">
                <a:latin typeface="Calibri" panose="020F0502020204030204" pitchFamily="34" charset="0"/>
              </a:rPr>
              <a:t>一</a:t>
            </a:r>
            <a:r>
              <a:rPr lang="en-US" altLang="zh-CN" sz="5400" b="1">
                <a:latin typeface="Calibri" panose="020F0502020204030204" pitchFamily="34" charset="0"/>
              </a:rPr>
              <a:t>.</a:t>
            </a:r>
            <a:r>
              <a:rPr lang="zh-CN" altLang="en-US" sz="5400" b="1"/>
              <a:t>公有制主体地位及其体现</a:t>
            </a:r>
            <a:r>
              <a:rPr lang="zh-CN" altLang="en-US"/>
              <a:t> </a:t>
            </a:r>
          </a:p>
        </p:txBody>
      </p:sp>
      <p:pic>
        <p:nvPicPr>
          <p:cNvPr id="18434" name="Picture 7" descr="0036036751513255_b"/>
          <p:cNvPicPr>
            <a:picLocks noChangeAspect="1" noChangeArrowheads="1"/>
          </p:cNvPicPr>
          <p:nvPr/>
        </p:nvPicPr>
        <p:blipFill>
          <a:blip r:embed="rId2"/>
          <a:srcRect b="9186"/>
          <a:stretch>
            <a:fillRect/>
          </a:stretch>
        </p:blipFill>
        <p:spPr bwMode="auto">
          <a:xfrm>
            <a:off x="7312025" y="4062413"/>
            <a:ext cx="4879975" cy="2795587"/>
          </a:xfrm>
          <a:prstGeom prst="rect">
            <a:avLst/>
          </a:prstGeom>
          <a:noFill/>
          <a:ln w="9525">
            <a:noFill/>
            <a:miter lim="800000"/>
            <a:headEnd/>
            <a:tailEnd/>
          </a:ln>
        </p:spPr>
      </p:pic>
      <p:sp>
        <p:nvSpPr>
          <p:cNvPr id="18435" name="Text Box 9"/>
          <p:cNvSpPr txBox="1">
            <a:spLocks noChangeArrowheads="1"/>
          </p:cNvSpPr>
          <p:nvPr/>
        </p:nvSpPr>
        <p:spPr bwMode="auto">
          <a:xfrm>
            <a:off x="701675" y="1814513"/>
            <a:ext cx="10714038" cy="1554162"/>
          </a:xfrm>
          <a:prstGeom prst="rect">
            <a:avLst/>
          </a:prstGeom>
          <a:noFill/>
          <a:ln w="9525">
            <a:noFill/>
            <a:miter lim="800000"/>
          </a:ln>
        </p:spPr>
        <p:txBody>
          <a:bodyPr>
            <a:spAutoFit/>
          </a:bodyPr>
          <a:lstStyle/>
          <a:p>
            <a:r>
              <a:rPr lang="zh-CN" altLang="en-US" sz="3200" b="1">
                <a:solidFill>
                  <a:schemeClr val="accent1"/>
                </a:solidFill>
              </a:rPr>
              <a:t>       人类要生存和发展，就要满足衣食住行等基本生活需要，就必须进行物质资料生产。物质资料生产离不开人的劳动和生产资料。</a:t>
            </a:r>
            <a:endParaRPr lang="zh-CN" altLang="en-US"/>
          </a:p>
        </p:txBody>
      </p:sp>
      <p:sp>
        <p:nvSpPr>
          <p:cNvPr id="18436" name="Text Box 10"/>
          <p:cNvSpPr txBox="1">
            <a:spLocks noChangeArrowheads="1"/>
          </p:cNvSpPr>
          <p:nvPr/>
        </p:nvSpPr>
        <p:spPr bwMode="auto">
          <a:xfrm>
            <a:off x="835025" y="4289425"/>
            <a:ext cx="5926138" cy="1554163"/>
          </a:xfrm>
          <a:prstGeom prst="rect">
            <a:avLst/>
          </a:prstGeom>
          <a:noFill/>
          <a:ln w="9525">
            <a:noFill/>
            <a:miter lim="800000"/>
          </a:ln>
        </p:spPr>
        <p:txBody>
          <a:bodyPr>
            <a:spAutoFit/>
          </a:bodyPr>
          <a:lstStyle/>
          <a:p>
            <a:r>
              <a:rPr lang="zh-CN" altLang="en-US" sz="3200" b="1">
                <a:solidFill>
                  <a:schemeClr val="accent1"/>
                </a:solidFill>
              </a:rPr>
              <a:t>       劳动是物质财富的源泉，也是价值的唯一源泉；生产资料是创造物质财富和价值的条件。</a:t>
            </a:r>
          </a:p>
        </p:txBody>
      </p:sp>
    </p:spTree>
  </p:cSld>
  <p:clrMapOvr>
    <a:masterClrMapping/>
  </p:clrMapOvr>
  <p:transition spd="slow" advTm="300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组合 81921"/>
          <p:cNvGrpSpPr/>
          <p:nvPr/>
        </p:nvGrpSpPr>
        <p:grpSpPr>
          <a:xfrm>
            <a:off x="933450" y="908050"/>
            <a:ext cx="6265863" cy="71438"/>
            <a:chOff x="573" y="573"/>
            <a:chExt cx="3963" cy="45"/>
          </a:xfrm>
        </p:grpSpPr>
        <p:sp>
          <p:nvSpPr>
            <p:cNvPr id="33800" name="直接连接符 81922"/>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33801" name="椭圆 81923"/>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33794" name="文本框 81925"/>
          <p:cNvSpPr txBox="1">
            <a:spLocks noChangeArrowheads="1"/>
          </p:cNvSpPr>
          <p:nvPr/>
        </p:nvSpPr>
        <p:spPr bwMode="auto">
          <a:xfrm>
            <a:off x="936625" y="790575"/>
            <a:ext cx="7172325" cy="579438"/>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外资经济：</a:t>
            </a:r>
          </a:p>
        </p:txBody>
      </p:sp>
      <p:sp>
        <p:nvSpPr>
          <p:cNvPr id="33795" name="文本框 81926"/>
          <p:cNvSpPr txBox="1">
            <a:spLocks noChangeArrowheads="1"/>
          </p:cNvSpPr>
          <p:nvPr/>
        </p:nvSpPr>
        <p:spPr bwMode="auto">
          <a:xfrm>
            <a:off x="1544638" y="2054225"/>
            <a:ext cx="9498012" cy="1597025"/>
          </a:xfrm>
          <a:prstGeom prst="rect">
            <a:avLst/>
          </a:prstGeom>
          <a:noFill/>
          <a:ln w="9525">
            <a:solidFill>
              <a:srgbClr val="969696"/>
            </a:solidFill>
            <a:miter lim="800000"/>
          </a:ln>
        </p:spPr>
        <p:txBody>
          <a:bodyPr>
            <a:spAutoFit/>
          </a:bodyPr>
          <a:lstStyle/>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含义</a:t>
            </a:r>
            <a:r>
              <a:rPr lang="en-US" altLang="zh-CN" sz="2800" b="1">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指外国投资者根据我国法律、法规在我国境内设立的独资企业以及中外共同设立的企业的外商投资部分。</a:t>
            </a:r>
          </a:p>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港澳台地区在内地（大陆）的投资参照外资。</a:t>
            </a:r>
          </a:p>
        </p:txBody>
      </p:sp>
      <p:grpSp>
        <p:nvGrpSpPr>
          <p:cNvPr id="3" name="组合 6"/>
          <p:cNvGrpSpPr/>
          <p:nvPr/>
        </p:nvGrpSpPr>
        <p:grpSpPr>
          <a:xfrm>
            <a:off x="6137275" y="3830638"/>
            <a:ext cx="6054725" cy="3027362"/>
            <a:chOff x="4355976" y="1124744"/>
            <a:chExt cx="4522787" cy="3027363"/>
          </a:xfrm>
        </p:grpSpPr>
        <p:pic>
          <p:nvPicPr>
            <p:cNvPr id="33798" name="Picture 5" descr="C:\Users\Administrator\Desktop\图片3.jpg"/>
            <p:cNvPicPr>
              <a:picLocks noChangeAspect="1" noChangeArrowheads="1"/>
            </p:cNvPicPr>
            <p:nvPr/>
          </p:nvPicPr>
          <p:blipFill>
            <a:blip r:embed="rId2"/>
            <a:stretch>
              <a:fillRect/>
            </a:stretch>
          </p:blipFill>
          <p:spPr bwMode="auto">
            <a:xfrm>
              <a:off x="4355976" y="1124744"/>
              <a:ext cx="4522787" cy="3027363"/>
            </a:xfrm>
            <a:prstGeom prst="rect">
              <a:avLst/>
            </a:prstGeom>
            <a:noFill/>
            <a:ln w="9525">
              <a:noFill/>
              <a:miter lim="800000"/>
              <a:headEnd/>
              <a:tailEnd/>
            </a:ln>
          </p:spPr>
        </p:pic>
        <p:sp>
          <p:nvSpPr>
            <p:cNvPr id="33799" name="矩形 5"/>
            <p:cNvSpPr>
              <a:spLocks noChangeArrowheads="1"/>
            </p:cNvSpPr>
            <p:nvPr/>
          </p:nvSpPr>
          <p:spPr bwMode="auto">
            <a:xfrm>
              <a:off x="4384436" y="1177132"/>
              <a:ext cx="1204812" cy="519112"/>
            </a:xfrm>
            <a:prstGeom prst="rect">
              <a:avLst/>
            </a:prstGeom>
            <a:solidFill>
              <a:srgbClr val="FFFF00"/>
            </a:solidFill>
            <a:ln w="9525">
              <a:noFill/>
              <a:miter lim="800000"/>
            </a:ln>
          </p:spPr>
          <p:txBody>
            <a:bodyPr wrap="none">
              <a:spAutoFit/>
            </a:bodyPr>
            <a:lstStyle/>
            <a:p>
              <a:pPr>
                <a:buFont typeface="Arial" panose="020B0604020202020204"/>
                <a:buNone/>
              </a:pPr>
              <a:r>
                <a:rPr lang="zh-CN" altLang="en-US" sz="2800" b="1">
                  <a:latin typeface="黑体" panose="02010609060101010101" pitchFamily="2" charset="-122"/>
                  <a:ea typeface="黑体" panose="02010609060101010101" pitchFamily="2" charset="-122"/>
                </a:rPr>
                <a:t>外资企业</a:t>
              </a:r>
            </a:p>
          </p:txBody>
        </p:sp>
      </p:grpSp>
      <p:pic>
        <p:nvPicPr>
          <p:cNvPr id="33797" name="Picture 11" descr="W020050302382778626221"/>
          <p:cNvPicPr>
            <a:picLocks noChangeAspect="1" noChangeArrowheads="1"/>
          </p:cNvPicPr>
          <p:nvPr/>
        </p:nvPicPr>
        <p:blipFill>
          <a:blip r:embed="rId3"/>
          <a:stretch>
            <a:fillRect/>
          </a:stretch>
        </p:blipFill>
        <p:spPr bwMode="auto">
          <a:xfrm>
            <a:off x="0" y="3686175"/>
            <a:ext cx="4664075" cy="3171825"/>
          </a:xfrm>
          <a:prstGeom prst="rect">
            <a:avLst/>
          </a:prstGeom>
          <a:noFill/>
          <a:ln w="9525">
            <a:noFill/>
            <a:miter lim="800000"/>
            <a:headEnd/>
            <a:tailEnd/>
          </a:ln>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82945"/>
          <p:cNvGrpSpPr/>
          <p:nvPr/>
        </p:nvGrpSpPr>
        <p:grpSpPr>
          <a:xfrm>
            <a:off x="933450" y="908050"/>
            <a:ext cx="6265863" cy="71438"/>
            <a:chOff x="573" y="573"/>
            <a:chExt cx="3963" cy="45"/>
          </a:xfrm>
        </p:grpSpPr>
        <p:sp>
          <p:nvSpPr>
            <p:cNvPr id="34833" name="直接连接符 82946"/>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34834" name="椭圆 82947"/>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34818" name="文本框 82949"/>
          <p:cNvSpPr txBox="1">
            <a:spLocks noChangeArrowheads="1"/>
          </p:cNvSpPr>
          <p:nvPr/>
        </p:nvSpPr>
        <p:spPr bwMode="auto">
          <a:xfrm>
            <a:off x="1003300" y="657225"/>
            <a:ext cx="7172325" cy="579438"/>
          </a:xfrm>
          <a:prstGeom prst="rect">
            <a:avLst/>
          </a:prstGeom>
          <a:noFill/>
          <a:ln w="9525">
            <a:noFill/>
            <a:miter lim="800000"/>
          </a:ln>
        </p:spPr>
        <p:txBody>
          <a:bodyPr>
            <a:spAutoFit/>
          </a:bodyPr>
          <a:lstStyle/>
          <a:p>
            <a:pPr>
              <a:spcBef>
                <a:spcPct val="50000"/>
              </a:spcBef>
              <a:buFont typeface="Arial" panose="020B0604020202020204"/>
              <a:buNone/>
            </a:pPr>
            <a:r>
              <a:rPr lang="zh-CN" altLang="en-US" sz="3200">
                <a:solidFill>
                  <a:srgbClr val="0099FF"/>
                </a:solidFill>
                <a:ea typeface="黑体" panose="02010609060101010101" pitchFamily="2" charset="-122"/>
              </a:rPr>
              <a:t>非公有制经济的作用：</a:t>
            </a:r>
          </a:p>
        </p:txBody>
      </p:sp>
      <p:sp>
        <p:nvSpPr>
          <p:cNvPr id="34819" name="六边形 82950"/>
          <p:cNvSpPr>
            <a:spLocks noChangeArrowheads="1"/>
          </p:cNvSpPr>
          <p:nvPr/>
        </p:nvSpPr>
        <p:spPr bwMode="auto">
          <a:xfrm>
            <a:off x="2222500" y="2206625"/>
            <a:ext cx="1720850" cy="1727200"/>
          </a:xfrm>
          <a:prstGeom prst="hexagon">
            <a:avLst>
              <a:gd name="adj" fmla="val 25000"/>
              <a:gd name="vf" fmla="val 115470"/>
            </a:avLst>
          </a:prstGeom>
          <a:noFill/>
          <a:ln w="9525">
            <a:solidFill>
              <a:srgbClr val="C0C0C0"/>
            </a:solidFill>
            <a:miter lim="800000"/>
          </a:ln>
        </p:spPr>
        <p:txBody>
          <a:bodyPr/>
          <a:lstStyle/>
          <a:p>
            <a:pPr>
              <a:buFont typeface="Arial" panose="020B0604020202020204"/>
              <a:buNone/>
            </a:pPr>
            <a:endParaRPr lang="zh-CN" altLang="en-US"/>
          </a:p>
        </p:txBody>
      </p:sp>
      <p:sp>
        <p:nvSpPr>
          <p:cNvPr id="34820" name="六边形 82951"/>
          <p:cNvSpPr>
            <a:spLocks noChangeArrowheads="1"/>
          </p:cNvSpPr>
          <p:nvPr/>
        </p:nvSpPr>
        <p:spPr bwMode="auto">
          <a:xfrm>
            <a:off x="1139825" y="1498600"/>
            <a:ext cx="3095625" cy="2428875"/>
          </a:xfrm>
          <a:prstGeom prst="hexagon">
            <a:avLst>
              <a:gd name="adj" fmla="val 31863"/>
              <a:gd name="vf" fmla="val 115470"/>
            </a:avLst>
          </a:prstGeom>
          <a:solidFill>
            <a:srgbClr val="6699FF"/>
          </a:solidFill>
          <a:ln w="9525">
            <a:solidFill>
              <a:srgbClr val="6699FF"/>
            </a:solidFill>
            <a:miter lim="800000"/>
          </a:ln>
        </p:spPr>
        <p:txBody>
          <a:bodyPr wrap="none" anchor="ctr"/>
          <a:lstStyle/>
          <a:p>
            <a:pPr algn="ctr">
              <a:buFont typeface="Arial" panose="020B0604020202020204"/>
              <a:buNone/>
            </a:pPr>
            <a:endParaRPr lang="zh-CN" altLang="en-US" sz="1400"/>
          </a:p>
        </p:txBody>
      </p:sp>
      <p:sp>
        <p:nvSpPr>
          <p:cNvPr id="34821" name="六边形 82952"/>
          <p:cNvSpPr>
            <a:spLocks noChangeArrowheads="1"/>
          </p:cNvSpPr>
          <p:nvPr/>
        </p:nvSpPr>
        <p:spPr bwMode="auto">
          <a:xfrm>
            <a:off x="6670675" y="3213100"/>
            <a:ext cx="1720850" cy="1727200"/>
          </a:xfrm>
          <a:prstGeom prst="hexagon">
            <a:avLst>
              <a:gd name="adj" fmla="val 25000"/>
              <a:gd name="vf" fmla="val 115470"/>
            </a:avLst>
          </a:prstGeom>
          <a:noFill/>
          <a:ln w="9525">
            <a:solidFill>
              <a:srgbClr val="C0C0C0"/>
            </a:solidFill>
            <a:miter lim="800000"/>
          </a:ln>
        </p:spPr>
        <p:txBody>
          <a:bodyPr/>
          <a:lstStyle/>
          <a:p>
            <a:pPr>
              <a:buFont typeface="Arial" panose="020B0604020202020204"/>
              <a:buNone/>
            </a:pPr>
            <a:endParaRPr lang="zh-CN" altLang="en-US"/>
          </a:p>
        </p:txBody>
      </p:sp>
      <p:sp>
        <p:nvSpPr>
          <p:cNvPr id="34822" name="六边形 82953"/>
          <p:cNvSpPr>
            <a:spLocks noChangeArrowheads="1"/>
          </p:cNvSpPr>
          <p:nvPr/>
        </p:nvSpPr>
        <p:spPr bwMode="auto">
          <a:xfrm>
            <a:off x="6407150" y="3246438"/>
            <a:ext cx="2303463" cy="2792412"/>
          </a:xfrm>
          <a:prstGeom prst="hexagon">
            <a:avLst>
              <a:gd name="adj" fmla="val 25000"/>
              <a:gd name="vf" fmla="val 115470"/>
            </a:avLst>
          </a:prstGeom>
          <a:solidFill>
            <a:srgbClr val="6699FF"/>
          </a:solidFill>
          <a:ln w="9525">
            <a:solidFill>
              <a:srgbClr val="6699FF"/>
            </a:solidFill>
            <a:miter lim="800000"/>
          </a:ln>
        </p:spPr>
        <p:txBody>
          <a:bodyPr wrap="none" anchor="ctr"/>
          <a:lstStyle/>
          <a:p>
            <a:pPr algn="ctr">
              <a:buFont typeface="Arial" panose="020B0604020202020204"/>
              <a:buNone/>
            </a:pPr>
            <a:endParaRPr lang="zh-CN" altLang="en-US" sz="2000">
              <a:solidFill>
                <a:schemeClr val="bg1"/>
              </a:solidFill>
              <a:ea typeface="黑体" panose="02010609060101010101" pitchFamily="2" charset="-122"/>
            </a:endParaRPr>
          </a:p>
        </p:txBody>
      </p:sp>
      <p:sp>
        <p:nvSpPr>
          <p:cNvPr id="34823" name="六边形 82954"/>
          <p:cNvSpPr>
            <a:spLocks noChangeArrowheads="1"/>
          </p:cNvSpPr>
          <p:nvPr/>
        </p:nvSpPr>
        <p:spPr bwMode="auto">
          <a:xfrm>
            <a:off x="3730625" y="3214688"/>
            <a:ext cx="1719263" cy="1727200"/>
          </a:xfrm>
          <a:prstGeom prst="hexagon">
            <a:avLst>
              <a:gd name="adj" fmla="val 25000"/>
              <a:gd name="vf" fmla="val 115470"/>
            </a:avLst>
          </a:prstGeom>
          <a:noFill/>
          <a:ln w="9525">
            <a:solidFill>
              <a:srgbClr val="C0C0C0"/>
            </a:solidFill>
            <a:miter lim="800000"/>
          </a:ln>
        </p:spPr>
        <p:txBody>
          <a:bodyPr/>
          <a:lstStyle/>
          <a:p>
            <a:pPr>
              <a:buFont typeface="Arial" panose="020B0604020202020204"/>
              <a:buNone/>
            </a:pPr>
            <a:endParaRPr lang="zh-CN" altLang="en-US"/>
          </a:p>
        </p:txBody>
      </p:sp>
      <p:sp>
        <p:nvSpPr>
          <p:cNvPr id="34824" name="六边形 82955"/>
          <p:cNvSpPr>
            <a:spLocks noChangeArrowheads="1"/>
          </p:cNvSpPr>
          <p:nvPr/>
        </p:nvSpPr>
        <p:spPr bwMode="auto">
          <a:xfrm>
            <a:off x="3478213" y="3246438"/>
            <a:ext cx="2143125" cy="2605087"/>
          </a:xfrm>
          <a:prstGeom prst="hexagon">
            <a:avLst>
              <a:gd name="adj" fmla="val 25000"/>
              <a:gd name="vf" fmla="val 115470"/>
            </a:avLst>
          </a:prstGeom>
          <a:solidFill>
            <a:srgbClr val="FF9900"/>
          </a:solidFill>
          <a:ln w="9525">
            <a:solidFill>
              <a:srgbClr val="FF9900"/>
            </a:solidFill>
            <a:miter lim="800000"/>
          </a:ln>
        </p:spPr>
        <p:txBody>
          <a:bodyPr wrap="none" anchor="ctr"/>
          <a:lstStyle/>
          <a:p>
            <a:pPr algn="ctr">
              <a:buFont typeface="Arial" panose="020B0604020202020204"/>
              <a:buNone/>
            </a:pPr>
            <a:endParaRPr lang="zh-CN" altLang="en-US"/>
          </a:p>
        </p:txBody>
      </p:sp>
      <p:sp>
        <p:nvSpPr>
          <p:cNvPr id="34825" name="六边形 82956"/>
          <p:cNvSpPr>
            <a:spLocks noChangeArrowheads="1"/>
          </p:cNvSpPr>
          <p:nvPr/>
        </p:nvSpPr>
        <p:spPr bwMode="auto">
          <a:xfrm>
            <a:off x="5237163" y="2133600"/>
            <a:ext cx="1719262" cy="1727200"/>
          </a:xfrm>
          <a:prstGeom prst="hexagon">
            <a:avLst>
              <a:gd name="adj" fmla="val 25000"/>
              <a:gd name="vf" fmla="val 115470"/>
            </a:avLst>
          </a:prstGeom>
          <a:noFill/>
          <a:ln w="9525">
            <a:solidFill>
              <a:srgbClr val="C0C0C0"/>
            </a:solidFill>
            <a:miter lim="800000"/>
          </a:ln>
        </p:spPr>
        <p:txBody>
          <a:bodyPr/>
          <a:lstStyle/>
          <a:p>
            <a:pPr>
              <a:buFont typeface="Arial" panose="020B0604020202020204"/>
              <a:buNone/>
            </a:pPr>
            <a:endParaRPr lang="zh-CN" altLang="en-US"/>
          </a:p>
        </p:txBody>
      </p:sp>
      <p:sp>
        <p:nvSpPr>
          <p:cNvPr id="34826" name="六边形 82957"/>
          <p:cNvSpPr>
            <a:spLocks noChangeArrowheads="1"/>
          </p:cNvSpPr>
          <p:nvPr/>
        </p:nvSpPr>
        <p:spPr bwMode="auto">
          <a:xfrm>
            <a:off x="4892675" y="1508125"/>
            <a:ext cx="2314575" cy="2362200"/>
          </a:xfrm>
          <a:prstGeom prst="hexagon">
            <a:avLst>
              <a:gd name="adj" fmla="val 25000"/>
              <a:gd name="vf" fmla="val 115470"/>
            </a:avLst>
          </a:prstGeom>
          <a:solidFill>
            <a:srgbClr val="6699FF"/>
          </a:solidFill>
          <a:ln w="9525">
            <a:solidFill>
              <a:srgbClr val="6699FF"/>
            </a:solidFill>
            <a:miter lim="800000"/>
          </a:ln>
        </p:spPr>
        <p:txBody>
          <a:bodyPr wrap="none" anchor="ctr"/>
          <a:lstStyle/>
          <a:p>
            <a:pPr algn="ctr">
              <a:buFont typeface="Arial" panose="020B0604020202020204"/>
              <a:buNone/>
            </a:pPr>
            <a:endParaRPr lang="zh-CN" altLang="en-US" sz="2000">
              <a:solidFill>
                <a:schemeClr val="bg1"/>
              </a:solidFill>
              <a:ea typeface="黑体" panose="02010609060101010101" pitchFamily="2" charset="-122"/>
            </a:endParaRPr>
          </a:p>
        </p:txBody>
      </p:sp>
      <p:sp>
        <p:nvSpPr>
          <p:cNvPr id="34827" name="六边形 82958"/>
          <p:cNvSpPr>
            <a:spLocks noChangeArrowheads="1"/>
          </p:cNvSpPr>
          <p:nvPr/>
        </p:nvSpPr>
        <p:spPr bwMode="auto">
          <a:xfrm>
            <a:off x="8177213" y="2133600"/>
            <a:ext cx="1720850" cy="1727200"/>
          </a:xfrm>
          <a:prstGeom prst="hexagon">
            <a:avLst>
              <a:gd name="adj" fmla="val 25000"/>
              <a:gd name="vf" fmla="val 115470"/>
            </a:avLst>
          </a:prstGeom>
          <a:noFill/>
          <a:ln w="9525">
            <a:solidFill>
              <a:srgbClr val="C0C0C0"/>
            </a:solidFill>
            <a:miter lim="800000"/>
          </a:ln>
        </p:spPr>
        <p:txBody>
          <a:bodyPr/>
          <a:lstStyle/>
          <a:p>
            <a:pPr>
              <a:buFont typeface="Arial" panose="020B0604020202020204"/>
              <a:buNone/>
            </a:pPr>
            <a:endParaRPr lang="zh-CN" altLang="en-US"/>
          </a:p>
        </p:txBody>
      </p:sp>
      <p:sp>
        <p:nvSpPr>
          <p:cNvPr id="34828" name="六边形 82959"/>
          <p:cNvSpPr>
            <a:spLocks noChangeArrowheads="1"/>
          </p:cNvSpPr>
          <p:nvPr/>
        </p:nvSpPr>
        <p:spPr bwMode="auto">
          <a:xfrm>
            <a:off x="8047038" y="1628775"/>
            <a:ext cx="2276475" cy="2455863"/>
          </a:xfrm>
          <a:prstGeom prst="hexagon">
            <a:avLst>
              <a:gd name="adj" fmla="val 25000"/>
              <a:gd name="vf" fmla="val 115470"/>
            </a:avLst>
          </a:prstGeom>
          <a:solidFill>
            <a:srgbClr val="6699FF"/>
          </a:solidFill>
          <a:ln w="9525">
            <a:solidFill>
              <a:srgbClr val="6699FF"/>
            </a:solidFill>
            <a:miter lim="800000"/>
          </a:ln>
        </p:spPr>
        <p:txBody>
          <a:bodyPr wrap="none" anchor="ctr"/>
          <a:lstStyle/>
          <a:p>
            <a:pPr algn="ctr">
              <a:buFont typeface="Arial" panose="020B0604020202020204"/>
              <a:buNone/>
            </a:pPr>
            <a:r>
              <a:rPr lang="en-US" altLang="zh-CN" sz="2000">
                <a:solidFill>
                  <a:schemeClr val="bg1"/>
                </a:solidFill>
                <a:latin typeface="黑体" panose="02010609060101010101" pitchFamily="2" charset="-122"/>
                <a:ea typeface="黑体" panose="02010609060101010101" pitchFamily="2" charset="-122"/>
              </a:rPr>
              <a:t>……</a:t>
            </a:r>
            <a:endParaRPr lang="en-US" altLang="zh-CN" sz="2000">
              <a:solidFill>
                <a:schemeClr val="bg1"/>
              </a:solidFill>
              <a:ea typeface="黑体" panose="02010609060101010101" pitchFamily="2" charset="-122"/>
            </a:endParaRPr>
          </a:p>
        </p:txBody>
      </p:sp>
      <p:sp>
        <p:nvSpPr>
          <p:cNvPr id="34829" name="Text Box 16"/>
          <p:cNvSpPr txBox="1">
            <a:spLocks noChangeArrowheads="1"/>
          </p:cNvSpPr>
          <p:nvPr/>
        </p:nvSpPr>
        <p:spPr bwMode="auto">
          <a:xfrm>
            <a:off x="5597525" y="2217738"/>
            <a:ext cx="936625" cy="915987"/>
          </a:xfrm>
          <a:prstGeom prst="rect">
            <a:avLst/>
          </a:prstGeom>
          <a:noFill/>
          <a:ln w="9525">
            <a:noFill/>
            <a:miter lim="800000"/>
          </a:ln>
        </p:spPr>
        <p:txBody>
          <a:bodyPr>
            <a:spAutoFit/>
          </a:bodyPr>
          <a:lstStyle/>
          <a:p>
            <a:r>
              <a:rPr lang="zh-CN" altLang="en-US" b="1">
                <a:solidFill>
                  <a:schemeClr val="bg1"/>
                </a:solidFill>
              </a:rPr>
              <a:t>技术创新的重要主体</a:t>
            </a:r>
          </a:p>
        </p:txBody>
      </p:sp>
      <p:sp>
        <p:nvSpPr>
          <p:cNvPr id="34830" name="Text Box 17"/>
          <p:cNvSpPr txBox="1">
            <a:spLocks noChangeArrowheads="1"/>
          </p:cNvSpPr>
          <p:nvPr/>
        </p:nvSpPr>
        <p:spPr bwMode="auto">
          <a:xfrm>
            <a:off x="2114550" y="2259013"/>
            <a:ext cx="1246188" cy="1190625"/>
          </a:xfrm>
          <a:prstGeom prst="rect">
            <a:avLst/>
          </a:prstGeom>
          <a:noFill/>
          <a:ln w="9525">
            <a:noFill/>
            <a:miter lim="800000"/>
          </a:ln>
        </p:spPr>
        <p:txBody>
          <a:bodyPr>
            <a:spAutoFit/>
          </a:bodyPr>
          <a:lstStyle/>
          <a:p>
            <a:r>
              <a:rPr lang="zh-CN" altLang="en-US" b="1">
                <a:solidFill>
                  <a:schemeClr val="bg1"/>
                </a:solidFill>
              </a:rPr>
              <a:t>稳定经济增长和改善民生的重要力量</a:t>
            </a:r>
          </a:p>
        </p:txBody>
      </p:sp>
      <p:sp>
        <p:nvSpPr>
          <p:cNvPr id="34831" name="Text Box 18"/>
          <p:cNvSpPr txBox="1">
            <a:spLocks noChangeArrowheads="1"/>
          </p:cNvSpPr>
          <p:nvPr/>
        </p:nvSpPr>
        <p:spPr bwMode="auto">
          <a:xfrm>
            <a:off x="4132263" y="3992563"/>
            <a:ext cx="936625" cy="915987"/>
          </a:xfrm>
          <a:prstGeom prst="rect">
            <a:avLst/>
          </a:prstGeom>
          <a:noFill/>
          <a:ln w="9525">
            <a:noFill/>
            <a:miter lim="800000"/>
          </a:ln>
        </p:spPr>
        <p:txBody>
          <a:bodyPr>
            <a:spAutoFit/>
          </a:bodyPr>
          <a:lstStyle/>
          <a:p>
            <a:r>
              <a:rPr lang="zh-CN" altLang="en-US" b="1">
                <a:solidFill>
                  <a:schemeClr val="bg1"/>
                </a:solidFill>
              </a:rPr>
              <a:t>创业就业的主要领域</a:t>
            </a:r>
            <a:endParaRPr lang="zh-CN" altLang="en-US"/>
          </a:p>
        </p:txBody>
      </p:sp>
      <p:sp>
        <p:nvSpPr>
          <p:cNvPr id="34832" name="Text Box 20"/>
          <p:cNvSpPr txBox="1">
            <a:spLocks noChangeArrowheads="1"/>
          </p:cNvSpPr>
          <p:nvPr/>
        </p:nvSpPr>
        <p:spPr bwMode="auto">
          <a:xfrm>
            <a:off x="7089775" y="4033838"/>
            <a:ext cx="936625" cy="915987"/>
          </a:xfrm>
          <a:prstGeom prst="rect">
            <a:avLst/>
          </a:prstGeom>
          <a:noFill/>
          <a:ln w="9525">
            <a:noFill/>
            <a:miter lim="800000"/>
          </a:ln>
        </p:spPr>
        <p:txBody>
          <a:bodyPr>
            <a:spAutoFit/>
          </a:bodyPr>
          <a:lstStyle/>
          <a:p>
            <a:r>
              <a:rPr lang="zh-CN" altLang="en-US" b="1">
                <a:solidFill>
                  <a:schemeClr val="bg1"/>
                </a:solidFill>
              </a:rPr>
              <a:t>国家税收的重要来源</a:t>
            </a:r>
          </a:p>
        </p:txBody>
      </p:sp>
    </p:spTree>
  </p:cSld>
  <p:clrMapOvr>
    <a:masterClrMapping/>
  </p:clrMapOvr>
  <p:transition spd="slow" advTm="3000">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0" descr="060028hgvoubjbfeynf1b3"/>
          <p:cNvPicPr>
            <a:picLocks noGrp="1" noChangeAspect="1" noChangeArrowheads="1"/>
          </p:cNvPicPr>
          <p:nvPr>
            <p:ph type="body" idx="1"/>
          </p:nvPr>
        </p:nvPicPr>
        <p:blipFill>
          <a:blip r:embed="rId2"/>
          <a:stretch>
            <a:fillRect/>
          </a:stretch>
        </p:blipFill>
        <p:spPr>
          <a:xfrm>
            <a:off x="6207125" y="2117725"/>
            <a:ext cx="5984875" cy="4525963"/>
          </a:xfrm>
        </p:spPr>
      </p:pic>
      <p:sp>
        <p:nvSpPr>
          <p:cNvPr id="36866" name="Text Box 5"/>
          <p:cNvSpPr txBox="1">
            <a:spLocks noChangeArrowheads="1"/>
          </p:cNvSpPr>
          <p:nvPr/>
        </p:nvSpPr>
        <p:spPr bwMode="auto">
          <a:xfrm>
            <a:off x="244475" y="2192338"/>
            <a:ext cx="5319713" cy="3990975"/>
          </a:xfrm>
          <a:prstGeom prst="rect">
            <a:avLst/>
          </a:prstGeom>
          <a:noFill/>
          <a:ln w="9525">
            <a:noFill/>
            <a:miter lim="800000"/>
          </a:ln>
        </p:spPr>
        <p:txBody>
          <a:bodyPr>
            <a:spAutoFit/>
          </a:bodyPr>
          <a:lstStyle/>
          <a:p>
            <a:r>
              <a:rPr lang="zh-CN" altLang="en-US" sz="3200" b="1">
                <a:ea typeface="楷体" panose="02010609060101010101" charset="-122"/>
                <a:cs typeface="楷体" panose="02010609060101010101" charset="-122"/>
              </a:rPr>
              <a:t>      在社会主义初级阶段，公有制经济与非公有制经济不是相互排斥、相互抵消的，而是相辅相成、相得益彰、共同发展，统一于社会主义现代化建设进程之中。现阶段我们不能实行单一公有制，更不能搞私有化。</a:t>
            </a:r>
          </a:p>
        </p:txBody>
      </p:sp>
      <p:sp>
        <p:nvSpPr>
          <p:cNvPr id="7" name="矩形 6"/>
          <p:cNvSpPr/>
          <p:nvPr/>
        </p:nvSpPr>
        <p:spPr>
          <a:xfrm>
            <a:off x="2071688" y="796925"/>
            <a:ext cx="6608762" cy="8620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indent="266700" algn="just">
              <a:lnSpc>
                <a:spcPct val="150000"/>
              </a:lnSpc>
              <a:defRPr/>
            </a:pPr>
            <a:r>
              <a:rPr lang="zh-CN" altLang="zh-CN" sz="3200" b="1">
                <a:solidFill>
                  <a:srgbClr val="FFFFFF"/>
                </a:solidFill>
                <a:latin typeface="华文新魏"/>
                <a:ea typeface="华文新魏"/>
                <a:cs typeface="Times New Roman" panose="02020603050405020304" pitchFamily="18" charset="0"/>
              </a:rPr>
              <a:t>公有制经济和非公有制经济的关系</a:t>
            </a:r>
          </a:p>
        </p:txBody>
      </p:sp>
    </p:spTree>
  </p:cSld>
  <p:clrMapOvr>
    <a:masterClrMapping/>
  </p:clrMapOvr>
  <p:transition spd="slow" advTm="3000">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39597" y="2810013"/>
            <a:ext cx="7924800" cy="3251083"/>
          </a:xfrm>
          <a:prstGeom prst="rect">
            <a:avLst/>
          </a:prstGeom>
          <a:scene3d>
            <a:camera prst="orthographicFront">
              <a:rot lat="0" lon="0" rev="0"/>
            </a:camera>
            <a:lightRig rig="threePt" dir="t">
              <a:rot lat="0" lon="0" rev="1200000"/>
            </a:lightRig>
          </a:scene3d>
          <a:sp3d>
            <a:bevelT w="63500" h="25400" prst="angle"/>
          </a:sp3d>
        </p:spPr>
        <p:style>
          <a:lnRef idx="0">
            <a:schemeClr val="accent4"/>
          </a:lnRef>
          <a:fillRef idx="3">
            <a:schemeClr val="accent4"/>
          </a:fillRef>
          <a:effectRef idx="3">
            <a:schemeClr val="accent4"/>
          </a:effectRef>
          <a:fontRef idx="minor">
            <a:schemeClr val="lt1"/>
          </a:fontRef>
        </p:style>
        <p:txBody>
          <a:bodyPr>
            <a:spAutoFit/>
          </a:bodyPr>
          <a:lstStyle/>
          <a:p>
            <a:pPr indent="276225" algn="just" fontAlgn="auto">
              <a:lnSpc>
                <a:spcPct val="150000"/>
              </a:lnSpc>
              <a:spcBef>
                <a:spcPct val="0"/>
              </a:spcBef>
              <a:spcAft>
                <a:spcPct val="0"/>
              </a:spcAft>
              <a:defRPr/>
            </a:pPr>
            <a:r>
              <a:rPr lang="en-US" altLang="zh-CN" sz="2800" b="1" kern="100">
                <a:latin typeface="等线" charset="-122"/>
                <a:cs typeface="Times New Roman" panose="02020603050405020304" pitchFamily="18" charset="0"/>
              </a:rPr>
              <a:t>   </a:t>
            </a:r>
            <a:r>
              <a:rPr lang="zh-CN" altLang="zh-CN" sz="2800" b="1" kern="100">
                <a:latin typeface="等线" charset="-122"/>
                <a:cs typeface="Times New Roman" panose="02020603050405020304" pitchFamily="18" charset="0"/>
              </a:rPr>
              <a:t>多种所有制经济共同发展，有利于形成各种所有制之间的市场竞争关系，调动不同经济主体的积极性和创造性，有效利用各方面的资源，取长补短，激发社会主义市场经济的活力，推动经济持续健康发展。</a:t>
            </a:r>
            <a:endParaRPr lang="zh-CN" altLang="zh-CN" sz="2800" b="1" kern="100">
              <a:latin typeface="等线" charset="-122"/>
              <a:ea typeface="等线" charset="-122"/>
              <a:cs typeface="Times New Roman" panose="02020603050405020304" pitchFamily="18" charset="0"/>
            </a:endParaRPr>
          </a:p>
        </p:txBody>
      </p:sp>
      <p:sp>
        <p:nvSpPr>
          <p:cNvPr id="7" name="矩形 6"/>
          <p:cNvSpPr/>
          <p:nvPr/>
        </p:nvSpPr>
        <p:spPr>
          <a:xfrm>
            <a:off x="2149475" y="1052513"/>
            <a:ext cx="6915150" cy="75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indent="276225" algn="just">
              <a:lnSpc>
                <a:spcPct val="150000"/>
              </a:lnSpc>
              <a:defRPr/>
            </a:pPr>
            <a:r>
              <a:rPr lang="zh-CN" altLang="zh-CN" sz="2800" b="1">
                <a:solidFill>
                  <a:srgbClr val="FFFFFF"/>
                </a:solidFill>
                <a:latin typeface="方正姚体"/>
                <a:ea typeface="方正姚体"/>
                <a:cs typeface="Times New Roman" panose="02020603050405020304" pitchFamily="18" charset="0"/>
              </a:rPr>
              <a:t>我国坚持多种所有制经济共同发展的作用</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p:txBody>
          <a:bodyPr/>
          <a:lstStyle/>
          <a:p>
            <a:endParaRPr lang="zh-CN" altLang="en-US" smtClean="0"/>
          </a:p>
        </p:txBody>
      </p:sp>
      <p:pic>
        <p:nvPicPr>
          <p:cNvPr id="35842" name="Picture 3"/>
          <p:cNvPicPr>
            <a:picLocks noGrp="1" noChangeAspect="1" noChangeArrowheads="1"/>
          </p:cNvPicPr>
          <p:nvPr>
            <p:ph type="body" idx="1"/>
          </p:nvPr>
        </p:nvPicPr>
        <p:blipFill>
          <a:blip r:embed="rId2">
            <a:lum bright="6000"/>
          </a:blip>
          <a:srcRect l="8087" t="30305" r="9808" b="33603"/>
          <a:stretch>
            <a:fillRect/>
          </a:stretch>
        </p:blipFill>
        <p:spPr>
          <a:xfrm>
            <a:off x="339725" y="577850"/>
            <a:ext cx="11550650" cy="5989638"/>
          </a:xfrm>
        </p:spPr>
      </p:pic>
    </p:spTree>
  </p:cSld>
  <p:clrMapOvr>
    <a:masterClrMapping/>
  </p:clrMapOvr>
  <p:transition spd="slow" advTm="3000">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idx="4294967295"/>
          </p:nvPr>
        </p:nvSpPr>
        <p:spPr/>
        <p:txBody>
          <a:bodyPr/>
          <a:lstStyle/>
          <a:p>
            <a:pPr eaLnBrk="1" hangingPunct="1"/>
            <a:r>
              <a:rPr lang="zh-CN" altLang="en-US" b="1" smtClean="0">
                <a:solidFill>
                  <a:schemeClr val="folHlink"/>
                </a:solidFill>
              </a:rPr>
              <a:t>课堂训练</a:t>
            </a:r>
            <a:r>
              <a:rPr lang="zh-CN" altLang="en-US" smtClean="0"/>
              <a:t> </a:t>
            </a:r>
          </a:p>
        </p:txBody>
      </p:sp>
      <p:sp>
        <p:nvSpPr>
          <p:cNvPr id="27650" name="内容占位符 2"/>
          <p:cNvSpPr>
            <a:spLocks noGrp="1"/>
          </p:cNvSpPr>
          <p:nvPr>
            <p:ph idx="4294967295"/>
          </p:nvPr>
        </p:nvSpPr>
        <p:spPr>
          <a:xfrm>
            <a:off x="528638" y="1376363"/>
            <a:ext cx="11436350" cy="5221287"/>
          </a:xfrm>
        </p:spPr>
        <p:txBody>
          <a:bodyPr/>
          <a:lstStyle/>
          <a:p>
            <a:r>
              <a:rPr lang="en-US" altLang="zh-CN" sz="2800" smtClean="0"/>
              <a:t>1.2019</a:t>
            </a:r>
            <a:r>
              <a:rPr lang="zh-CN" altLang="en-US" sz="2800" smtClean="0"/>
              <a:t>年 </a:t>
            </a:r>
            <a:r>
              <a:rPr lang="en-US" altLang="zh-CN" sz="2800" smtClean="0"/>
              <a:t>1</a:t>
            </a:r>
            <a:r>
              <a:rPr lang="zh-CN" altLang="en-US" sz="2800" smtClean="0"/>
              <a:t>月</a:t>
            </a:r>
            <a:r>
              <a:rPr lang="en-US" altLang="zh-CN" sz="2800" smtClean="0"/>
              <a:t>14</a:t>
            </a:r>
            <a:r>
              <a:rPr lang="zh-CN" altLang="en-US" sz="2800" smtClean="0"/>
              <a:t>日至</a:t>
            </a:r>
            <a:r>
              <a:rPr lang="en-US" altLang="zh-CN" sz="2800" smtClean="0"/>
              <a:t>15</a:t>
            </a:r>
            <a:r>
              <a:rPr lang="zh-CN" altLang="en-US" sz="2800" smtClean="0"/>
              <a:t>日，国务院国资委召开中央企业地方国资委负责人会议，会议指出，</a:t>
            </a:r>
            <a:r>
              <a:rPr lang="en-US" altLang="zh-CN" sz="2800" smtClean="0"/>
              <a:t>2018</a:t>
            </a:r>
            <a:r>
              <a:rPr lang="zh-CN" altLang="en-US" sz="2800" smtClean="0"/>
              <a:t>年中央企业实现营业收入</a:t>
            </a:r>
            <a:r>
              <a:rPr lang="en-US" altLang="zh-CN" sz="2800" smtClean="0"/>
              <a:t>29.1</a:t>
            </a:r>
            <a:r>
              <a:rPr lang="zh-CN" altLang="en-US" sz="2800" smtClean="0"/>
              <a:t>万亿元，同比增长</a:t>
            </a:r>
            <a:r>
              <a:rPr lang="en-US" altLang="zh-CN" sz="2800" smtClean="0"/>
              <a:t>10.1%</a:t>
            </a:r>
            <a:r>
              <a:rPr lang="zh-CN" altLang="en-US" sz="2800" smtClean="0"/>
              <a:t>，实现利润总额</a:t>
            </a:r>
            <a:r>
              <a:rPr lang="en-US" altLang="zh-CN" sz="2800" smtClean="0"/>
              <a:t>1.7</a:t>
            </a:r>
            <a:r>
              <a:rPr lang="zh-CN" altLang="en-US" sz="2800" smtClean="0"/>
              <a:t>万亿元，同比增长</a:t>
            </a:r>
            <a:r>
              <a:rPr lang="en-US" altLang="zh-CN" sz="2800" smtClean="0"/>
              <a:t>16.7%</a:t>
            </a:r>
            <a:r>
              <a:rPr lang="zh-CN" altLang="en-US" sz="2800" smtClean="0"/>
              <a:t>，创历年最好水平。央企营业收入与利润总额大幅增长</a:t>
            </a:r>
            <a:r>
              <a:rPr lang="en-US" altLang="zh-CN" sz="2800" smtClean="0"/>
              <a:t>(</a:t>
            </a:r>
            <a:r>
              <a:rPr lang="zh-CN" altLang="en-US" sz="2800" smtClean="0"/>
              <a:t>　　</a:t>
            </a:r>
            <a:r>
              <a:rPr lang="en-US" altLang="zh-CN" sz="2800" smtClean="0"/>
              <a:t>)</a:t>
            </a:r>
          </a:p>
          <a:p>
            <a:r>
              <a:rPr lang="en-US" altLang="zh-CN" sz="2800" smtClean="0"/>
              <a:t>①</a:t>
            </a:r>
            <a:r>
              <a:rPr lang="zh-CN" altLang="en-US" sz="2800" smtClean="0"/>
              <a:t>说明随着我国经济体制的完善，国有企业优势得到了更充分的发挥</a:t>
            </a:r>
          </a:p>
          <a:p>
            <a:r>
              <a:rPr lang="zh-CN" altLang="en-US" sz="2800" smtClean="0"/>
              <a:t>②会促进国有经济的进一步壮大，改变非公有制经济一枝独秀的状况 </a:t>
            </a:r>
          </a:p>
          <a:p>
            <a:r>
              <a:rPr lang="zh-CN" altLang="en-US" sz="2800" smtClean="0"/>
              <a:t>③能实现在经济增长的同时实现居民收入同步增长劳动报酬同步提高</a:t>
            </a:r>
          </a:p>
          <a:p>
            <a:r>
              <a:rPr lang="zh-CN" altLang="en-US" sz="2800" smtClean="0"/>
              <a:t>④有助于增强国有经济对我国国民经济的控制力，巩固公有制主体地位</a:t>
            </a:r>
          </a:p>
          <a:p>
            <a:r>
              <a:rPr lang="en-US" altLang="zh-CN" sz="2800" smtClean="0"/>
              <a:t>A. ①③      B. ①④       C.②③     D. ②④</a:t>
            </a:r>
          </a:p>
          <a:p>
            <a:r>
              <a:rPr lang="en-US" altLang="zh-CN" sz="3200" smtClean="0">
                <a:solidFill>
                  <a:schemeClr val="folHlink"/>
                </a:solidFill>
              </a:rPr>
              <a:t>【</a:t>
            </a:r>
            <a:r>
              <a:rPr lang="zh-CN" altLang="en-US" sz="3200" smtClean="0">
                <a:solidFill>
                  <a:schemeClr val="folHlink"/>
                </a:solidFill>
              </a:rPr>
              <a:t>答案</a:t>
            </a:r>
            <a:r>
              <a:rPr lang="en-US" altLang="zh-CN" sz="3200" smtClean="0">
                <a:solidFill>
                  <a:schemeClr val="folHlink"/>
                </a:solidFill>
              </a:rPr>
              <a:t>】 </a:t>
            </a:r>
            <a:r>
              <a:rPr lang="en-US" altLang="zh-CN" sz="3200" smtClean="0"/>
              <a:t>B</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0">
                                            <p:txEl>
                                              <p:pRg st="6" end="6"/>
                                            </p:txEl>
                                          </p:spTgt>
                                        </p:tgtEl>
                                        <p:attrNameLst>
                                          <p:attrName>style.visibility</p:attrName>
                                        </p:attrNameLst>
                                      </p:cBhvr>
                                      <p:to>
                                        <p:strVal val="visible"/>
                                      </p:to>
                                    </p:set>
                                    <p:anim calcmode="lin" valueType="num">
                                      <p:cBhvr additive="base">
                                        <p:cTn id="7" dur="500" fill="hold"/>
                                        <p:tgtEl>
                                          <p:spTgt spid="27650">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内容占位符 2"/>
          <p:cNvSpPr>
            <a:spLocks noGrp="1"/>
          </p:cNvSpPr>
          <p:nvPr>
            <p:ph idx="4294967295"/>
          </p:nvPr>
        </p:nvSpPr>
        <p:spPr>
          <a:xfrm>
            <a:off x="317500" y="758825"/>
            <a:ext cx="11622088" cy="5803900"/>
          </a:xfrm>
        </p:spPr>
        <p:txBody>
          <a:bodyPr/>
          <a:lstStyle/>
          <a:p>
            <a:r>
              <a:rPr lang="en-US" altLang="zh-CN" sz="3400" smtClean="0"/>
              <a:t>2.(2017•</a:t>
            </a:r>
            <a:r>
              <a:rPr lang="zh-CN" altLang="en-US" sz="3400" smtClean="0"/>
              <a:t>课标卷</a:t>
            </a:r>
            <a:r>
              <a:rPr lang="en-US" altLang="zh-CN" sz="3400" smtClean="0"/>
              <a:t>Ⅱ) 2016</a:t>
            </a:r>
            <a:r>
              <a:rPr lang="zh-CN" altLang="en-US" sz="3400" smtClean="0"/>
              <a:t>年</a:t>
            </a:r>
            <a:r>
              <a:rPr lang="en-US" altLang="zh-CN" sz="3400" smtClean="0"/>
              <a:t>7</a:t>
            </a:r>
            <a:r>
              <a:rPr lang="zh-CN" altLang="en-US" sz="3400" smtClean="0"/>
              <a:t>月国务院印发</a:t>
            </a:r>
            <a:r>
              <a:rPr lang="en-US" altLang="zh-CN" sz="3400" smtClean="0"/>
              <a:t>《</a:t>
            </a:r>
            <a:r>
              <a:rPr lang="zh-CN" altLang="en-US" sz="3400" smtClean="0"/>
              <a:t>关于推动中央企业结构调整与重组的指导意见</a:t>
            </a:r>
            <a:r>
              <a:rPr lang="en-US" altLang="zh-CN" sz="3400" smtClean="0"/>
              <a:t>》</a:t>
            </a:r>
            <a:r>
              <a:rPr lang="zh-CN" altLang="en-US" sz="3400" smtClean="0"/>
              <a:t>，明确下一阶段央企改革的重点工作：巩固加强一批、创新发展一批、重组整合一批、清理退出一批。新一轮央企改革的目的在于</a:t>
            </a:r>
            <a:r>
              <a:rPr lang="en-US" altLang="zh-CN" sz="3400" smtClean="0"/>
              <a:t>(  )</a:t>
            </a:r>
          </a:p>
          <a:p>
            <a:r>
              <a:rPr lang="en-US" altLang="zh-CN" sz="3400" smtClean="0"/>
              <a:t>①</a:t>
            </a:r>
            <a:r>
              <a:rPr lang="zh-CN" altLang="en-US" sz="3400" smtClean="0"/>
              <a:t>推动资源整合，实现国有资本的优化配置</a:t>
            </a:r>
          </a:p>
          <a:p>
            <a:r>
              <a:rPr lang="zh-CN" altLang="en-US" sz="3400" smtClean="0"/>
              <a:t>②增强央企活力，不断提高国有经济的控制力和影响力</a:t>
            </a:r>
          </a:p>
          <a:p>
            <a:r>
              <a:rPr lang="zh-CN" altLang="en-US" sz="3400" smtClean="0"/>
              <a:t>③促进央企强强联合，提高国有经济在国民经济中的比重</a:t>
            </a:r>
          </a:p>
          <a:p>
            <a:r>
              <a:rPr lang="zh-CN" altLang="en-US" sz="3400" smtClean="0"/>
              <a:t>④完善我国生产资料所有制，巩固公有制经济的主导地位</a:t>
            </a:r>
          </a:p>
          <a:p>
            <a:r>
              <a:rPr lang="en-US" altLang="zh-CN" sz="3400" smtClean="0"/>
              <a:t>A.①②   B.①④     C.②③    D.③④</a:t>
            </a:r>
          </a:p>
          <a:p>
            <a:r>
              <a:rPr lang="en-US" altLang="zh-CN" smtClean="0">
                <a:solidFill>
                  <a:schemeClr val="folHlink"/>
                </a:solidFill>
              </a:rPr>
              <a:t>【</a:t>
            </a:r>
            <a:r>
              <a:rPr lang="zh-CN" altLang="en-US" smtClean="0">
                <a:solidFill>
                  <a:schemeClr val="folHlink"/>
                </a:solidFill>
              </a:rPr>
              <a:t>答案</a:t>
            </a:r>
            <a:r>
              <a:rPr lang="en-US" altLang="zh-CN" smtClean="0">
                <a:solidFill>
                  <a:schemeClr val="folHlink"/>
                </a:solidFill>
              </a:rPr>
              <a:t>】 </a:t>
            </a:r>
            <a:r>
              <a:rPr lang="en-US" altLang="zh-CN" smtClean="0"/>
              <a:t>A</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3">
                                            <p:txEl>
                                              <p:pRg st="6" end="6"/>
                                            </p:txEl>
                                          </p:spTgt>
                                        </p:tgtEl>
                                        <p:attrNameLst>
                                          <p:attrName>style.visibility</p:attrName>
                                        </p:attrNameLst>
                                      </p:cBhvr>
                                      <p:to>
                                        <p:strVal val="visible"/>
                                      </p:to>
                                    </p:set>
                                    <p:animEffect transition="in" filter="blinds(horizontal)">
                                      <p:cBhvr>
                                        <p:cTn id="7" dur="500"/>
                                        <p:tgtEl>
                                          <p:spTgt spid="286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内容占位符 2"/>
          <p:cNvSpPr>
            <a:spLocks noGrp="1"/>
          </p:cNvSpPr>
          <p:nvPr>
            <p:ph idx="4294967295"/>
          </p:nvPr>
        </p:nvSpPr>
        <p:spPr>
          <a:xfrm>
            <a:off x="317500" y="758825"/>
            <a:ext cx="11622088" cy="5803900"/>
          </a:xfrm>
        </p:spPr>
        <p:txBody>
          <a:bodyPr/>
          <a:lstStyle/>
          <a:p>
            <a:r>
              <a:rPr lang="en-US" altLang="zh-CN" sz="3000" smtClean="0"/>
              <a:t>3.(2014·</a:t>
            </a:r>
            <a:r>
              <a:rPr lang="zh-CN" altLang="en-US" sz="3000" smtClean="0"/>
              <a:t>浙江高考</a:t>
            </a:r>
            <a:r>
              <a:rPr lang="en-US" altLang="zh-CN" sz="3000" smtClean="0"/>
              <a:t>)</a:t>
            </a:r>
            <a:r>
              <a:rPr lang="zh-CN" altLang="en-US" sz="3000" smtClean="0"/>
              <a:t>改革开放以来，我国逐渐完善了社会主义初级阶段基本经济制度，经济持续快速发展。如</a:t>
            </a:r>
            <a:r>
              <a:rPr lang="en-US" altLang="zh-CN" sz="3000" smtClean="0"/>
              <a:t>2000</a:t>
            </a:r>
            <a:r>
              <a:rPr lang="zh-CN" altLang="en-US" sz="3000" smtClean="0"/>
              <a:t>年到</a:t>
            </a:r>
            <a:r>
              <a:rPr lang="en-US" altLang="zh-CN" sz="3000" smtClean="0"/>
              <a:t>2012</a:t>
            </a:r>
            <a:r>
              <a:rPr lang="zh-CN" altLang="en-US" sz="3000" smtClean="0"/>
              <a:t>年，国有和集体工业企业资产从</a:t>
            </a:r>
            <a:r>
              <a:rPr lang="en-US" altLang="zh-CN" sz="3000" smtClean="0"/>
              <a:t>5.70</a:t>
            </a:r>
            <a:r>
              <a:rPr lang="zh-CN" altLang="en-US" sz="3000" smtClean="0"/>
              <a:t>万亿元增加到</a:t>
            </a:r>
            <a:r>
              <a:rPr lang="en-US" altLang="zh-CN" sz="3000" smtClean="0"/>
              <a:t>10.61</a:t>
            </a:r>
            <a:r>
              <a:rPr lang="zh-CN" altLang="en-US" sz="3000" smtClean="0"/>
              <a:t>万亿元，私营工业企业资产从</a:t>
            </a:r>
            <a:r>
              <a:rPr lang="en-US" altLang="zh-CN" sz="3000" smtClean="0"/>
              <a:t>0.39</a:t>
            </a:r>
            <a:r>
              <a:rPr lang="zh-CN" altLang="en-US" sz="3000" smtClean="0"/>
              <a:t>万亿元增加到</a:t>
            </a:r>
            <a:r>
              <a:rPr lang="en-US" altLang="zh-CN" sz="3000" smtClean="0"/>
              <a:t>15.25</a:t>
            </a:r>
            <a:r>
              <a:rPr lang="zh-CN" altLang="en-US" sz="3000" smtClean="0"/>
              <a:t>万亿元。这说明</a:t>
            </a:r>
            <a:r>
              <a:rPr lang="en-US" altLang="zh-CN" sz="3000" smtClean="0"/>
              <a:t>(</a:t>
            </a:r>
            <a:r>
              <a:rPr lang="zh-CN" altLang="en-US" sz="3000" smtClean="0"/>
              <a:t>　</a:t>
            </a:r>
            <a:r>
              <a:rPr lang="en-US" altLang="zh-CN" sz="3000" smtClean="0"/>
              <a:t>)</a:t>
            </a:r>
          </a:p>
          <a:p>
            <a:r>
              <a:rPr lang="en-US" altLang="zh-CN" sz="3000" smtClean="0"/>
              <a:t>①</a:t>
            </a:r>
            <a:r>
              <a:rPr lang="zh-CN" altLang="en-US" sz="3000" smtClean="0"/>
              <a:t>我国各种所有制经济地位相同、相互促进　</a:t>
            </a:r>
          </a:p>
          <a:p>
            <a:r>
              <a:rPr lang="zh-CN" altLang="en-US" sz="3000" smtClean="0"/>
              <a:t>②非公有制经济已成为我国经济的主体　</a:t>
            </a:r>
          </a:p>
          <a:p>
            <a:r>
              <a:rPr lang="zh-CN" altLang="en-US" sz="3000" smtClean="0"/>
              <a:t>③应继续坚持公有制为主体、多种所有制共同发展　</a:t>
            </a:r>
          </a:p>
          <a:p>
            <a:r>
              <a:rPr lang="zh-CN" altLang="en-US" sz="3000" smtClean="0"/>
              <a:t>④应毫不动摇巩固和发展公有制经济，毫不动摇鼓励、支持、引导非公有制经济发展</a:t>
            </a:r>
          </a:p>
          <a:p>
            <a:r>
              <a:rPr lang="en-US" altLang="zh-CN" sz="3000" smtClean="0"/>
              <a:t>A.①②  	  B.③④  	  C.①③  	 D.②④</a:t>
            </a:r>
          </a:p>
          <a:p>
            <a:r>
              <a:rPr lang="en-US" altLang="zh-CN" smtClean="0">
                <a:solidFill>
                  <a:schemeClr val="folHlink"/>
                </a:solidFill>
              </a:rPr>
              <a:t>【</a:t>
            </a:r>
            <a:r>
              <a:rPr lang="zh-CN" altLang="en-US" smtClean="0">
                <a:solidFill>
                  <a:schemeClr val="folHlink"/>
                </a:solidFill>
              </a:rPr>
              <a:t>答案</a:t>
            </a:r>
            <a:r>
              <a:rPr lang="en-US" altLang="zh-CN" smtClean="0">
                <a:solidFill>
                  <a:schemeClr val="folHlink"/>
                </a:solidFill>
              </a:rPr>
              <a:t>】B</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7">
                                            <p:txEl>
                                              <p:pRg st="6" end="6"/>
                                            </p:txEl>
                                          </p:spTgt>
                                        </p:tgtEl>
                                        <p:attrNameLst>
                                          <p:attrName>style.visibility</p:attrName>
                                        </p:attrNameLst>
                                      </p:cBhvr>
                                      <p:to>
                                        <p:strVal val="visible"/>
                                      </p:to>
                                    </p:set>
                                    <p:anim calcmode="lin" valueType="num">
                                      <p:cBhvr additive="base">
                                        <p:cTn id="7" dur="500" fill="hold"/>
                                        <p:tgtEl>
                                          <p:spTgt spid="2969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内容占位符 2"/>
          <p:cNvSpPr>
            <a:spLocks noGrp="1"/>
          </p:cNvSpPr>
          <p:nvPr>
            <p:ph idx="4294967295"/>
          </p:nvPr>
        </p:nvSpPr>
        <p:spPr>
          <a:xfrm>
            <a:off x="317500" y="758825"/>
            <a:ext cx="11622088" cy="5803900"/>
          </a:xfrm>
        </p:spPr>
        <p:txBody>
          <a:bodyPr/>
          <a:lstStyle/>
          <a:p>
            <a:r>
              <a:rPr lang="en-US" altLang="zh-CN" sz="3400" smtClean="0"/>
              <a:t>4</a:t>
            </a:r>
            <a:r>
              <a:rPr lang="zh-CN" altLang="en-US" sz="3400" smtClean="0"/>
              <a:t>．据报道，如今民营资本进入的领域越来越多，中国的经济活力越来越强。中国的个体户总数已经达到了</a:t>
            </a:r>
            <a:r>
              <a:rPr lang="en-US" altLang="zh-CN" sz="3400" smtClean="0"/>
              <a:t>4750</a:t>
            </a:r>
            <a:r>
              <a:rPr lang="zh-CN" altLang="en-US" sz="3400" smtClean="0"/>
              <a:t>万户，全国</a:t>
            </a:r>
            <a:r>
              <a:rPr lang="en-US" altLang="zh-CN" sz="3400" smtClean="0"/>
              <a:t>60%</a:t>
            </a:r>
            <a:r>
              <a:rPr lang="zh-CN" altLang="en-US" sz="3400" smtClean="0"/>
              <a:t>的</a:t>
            </a:r>
            <a:r>
              <a:rPr lang="en-US" altLang="zh-CN" sz="3400" smtClean="0"/>
              <a:t>GDP</a:t>
            </a:r>
            <a:r>
              <a:rPr lang="zh-CN" altLang="en-US" sz="3400" smtClean="0"/>
              <a:t>、</a:t>
            </a:r>
            <a:r>
              <a:rPr lang="en-US" altLang="zh-CN" sz="3400" smtClean="0"/>
              <a:t>70%</a:t>
            </a:r>
            <a:r>
              <a:rPr lang="zh-CN" altLang="en-US" sz="3400" smtClean="0"/>
              <a:t>的税收和</a:t>
            </a:r>
            <a:r>
              <a:rPr lang="en-US" altLang="zh-CN" sz="3400" smtClean="0"/>
              <a:t>80%</a:t>
            </a:r>
            <a:r>
              <a:rPr lang="zh-CN" altLang="en-US" sz="3400" smtClean="0"/>
              <a:t>的就业岗位都来自民营企业。这表明</a:t>
            </a:r>
            <a:r>
              <a:rPr lang="en-US" altLang="zh-CN" sz="3400" smtClean="0"/>
              <a:t>(</a:t>
            </a:r>
            <a:r>
              <a:rPr lang="zh-CN" altLang="en-US" sz="3400" smtClean="0"/>
              <a:t>　　</a:t>
            </a:r>
            <a:r>
              <a:rPr lang="en-US" altLang="zh-CN" sz="3400" smtClean="0"/>
              <a:t>)</a:t>
            </a:r>
          </a:p>
          <a:p>
            <a:r>
              <a:rPr lang="en-US" altLang="zh-CN" sz="3400" smtClean="0"/>
              <a:t>①</a:t>
            </a:r>
            <a:r>
              <a:rPr lang="zh-CN" altLang="en-US" sz="3400" smtClean="0"/>
              <a:t>非公有制经济是社会主义经济的重要组成部分</a:t>
            </a:r>
          </a:p>
          <a:p>
            <a:r>
              <a:rPr lang="zh-CN" altLang="en-US" sz="3400" smtClean="0"/>
              <a:t>②非公有制经济是我国经济社会发展的重要基础</a:t>
            </a:r>
          </a:p>
          <a:p>
            <a:r>
              <a:rPr lang="zh-CN" altLang="en-US" sz="3400" smtClean="0"/>
              <a:t>③非公有制经济的发展有利于支撑经济增长、扩大就业</a:t>
            </a:r>
          </a:p>
          <a:p>
            <a:r>
              <a:rPr lang="zh-CN" altLang="en-US" sz="3400" smtClean="0"/>
              <a:t>④个体、私营经济发展有利于增强市场活力、促进创新</a:t>
            </a:r>
          </a:p>
          <a:p>
            <a:r>
              <a:rPr lang="en-US" altLang="zh-CN" sz="3400" smtClean="0"/>
              <a:t>A</a:t>
            </a:r>
            <a:r>
              <a:rPr lang="zh-CN" altLang="en-US" sz="3400" smtClean="0"/>
              <a:t>．②③	  </a:t>
            </a:r>
            <a:r>
              <a:rPr lang="en-US" altLang="zh-CN" sz="3400" smtClean="0"/>
              <a:t>B</a:t>
            </a:r>
            <a:r>
              <a:rPr lang="zh-CN" altLang="en-US" sz="3400" smtClean="0"/>
              <a:t>．②④	 </a:t>
            </a:r>
            <a:r>
              <a:rPr lang="en-US" altLang="zh-CN" sz="3400" smtClean="0"/>
              <a:t>C</a:t>
            </a:r>
            <a:r>
              <a:rPr lang="zh-CN" altLang="en-US" sz="3400" smtClean="0"/>
              <a:t>．①②	</a:t>
            </a:r>
            <a:r>
              <a:rPr lang="en-US" altLang="zh-CN" sz="3400" smtClean="0"/>
              <a:t>D</a:t>
            </a:r>
            <a:r>
              <a:rPr lang="zh-CN" altLang="en-US" sz="3400" smtClean="0"/>
              <a:t>．①③</a:t>
            </a:r>
          </a:p>
          <a:p>
            <a:r>
              <a:rPr lang="en-US" altLang="zh-CN" smtClean="0">
                <a:solidFill>
                  <a:schemeClr val="folHlink"/>
                </a:solidFill>
              </a:rPr>
              <a:t>【</a:t>
            </a:r>
            <a:r>
              <a:rPr lang="zh-CN" altLang="en-US" smtClean="0">
                <a:solidFill>
                  <a:schemeClr val="folHlink"/>
                </a:solidFill>
              </a:rPr>
              <a:t>答案</a:t>
            </a:r>
            <a:r>
              <a:rPr lang="en-US" altLang="zh-CN" smtClean="0">
                <a:solidFill>
                  <a:schemeClr val="folHlink"/>
                </a:solidFill>
              </a:rPr>
              <a:t>】 </a:t>
            </a:r>
            <a:r>
              <a:rPr lang="en-US" altLang="zh-CN" smtClean="0"/>
              <a:t>A</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1">
                                            <p:txEl>
                                              <p:pRg st="6" end="6"/>
                                            </p:txEl>
                                          </p:spTgt>
                                        </p:tgtEl>
                                        <p:attrNameLst>
                                          <p:attrName>style.visibility</p:attrName>
                                        </p:attrNameLst>
                                      </p:cBhvr>
                                      <p:to>
                                        <p:strVal val="visible"/>
                                      </p:to>
                                    </p:set>
                                    <p:anim calcmode="lin" valueType="num">
                                      <p:cBhvr additive="base">
                                        <p:cTn id="7" dur="500" fill="hold"/>
                                        <p:tgtEl>
                                          <p:spTgt spid="3072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内容占位符 2"/>
          <p:cNvSpPr>
            <a:spLocks noGrp="1"/>
          </p:cNvSpPr>
          <p:nvPr>
            <p:ph idx="4294967295"/>
          </p:nvPr>
        </p:nvSpPr>
        <p:spPr>
          <a:xfrm>
            <a:off x="317500" y="533400"/>
            <a:ext cx="11622088" cy="5803900"/>
          </a:xfrm>
        </p:spPr>
        <p:txBody>
          <a:bodyPr/>
          <a:lstStyle/>
          <a:p>
            <a:r>
              <a:rPr lang="en-US" altLang="zh-CN" sz="3000" smtClean="0"/>
              <a:t>5</a:t>
            </a:r>
            <a:r>
              <a:rPr lang="zh-CN" altLang="en-US" sz="3000" smtClean="0"/>
              <a:t>．在推进“一带一路”建设过程中，具有强大科研能力及雄厚资金的某国有制造企业与具有丰富经营经验及灵活决策机制的某私营企业合作“走出去”，产生了“</a:t>
            </a:r>
            <a:r>
              <a:rPr lang="en-US" altLang="zh-CN" sz="3000" smtClean="0"/>
              <a:t>1+1&gt;2”</a:t>
            </a:r>
            <a:r>
              <a:rPr lang="zh-CN" altLang="en-US" sz="3000" smtClean="0"/>
              <a:t>的共赢效应。这从一个侧面表明</a:t>
            </a:r>
            <a:r>
              <a:rPr lang="en-US" altLang="zh-CN" sz="3000" smtClean="0"/>
              <a:t>(</a:t>
            </a:r>
            <a:r>
              <a:rPr lang="zh-CN" altLang="en-US" sz="3000" smtClean="0"/>
              <a:t>　　</a:t>
            </a:r>
            <a:r>
              <a:rPr lang="en-US" altLang="zh-CN" sz="3000" smtClean="0"/>
              <a:t>)</a:t>
            </a:r>
          </a:p>
          <a:p>
            <a:r>
              <a:rPr lang="en-US" altLang="zh-CN" sz="3000" smtClean="0"/>
              <a:t>①</a:t>
            </a:r>
            <a:r>
              <a:rPr lang="zh-CN" altLang="en-US" sz="3000" smtClean="0"/>
              <a:t>国有经济与非公有制经济在经济发展中相互促进，共同发挥主导作用</a:t>
            </a:r>
          </a:p>
          <a:p>
            <a:r>
              <a:rPr lang="zh-CN" altLang="en-US" sz="3000" smtClean="0"/>
              <a:t>②各种所有制企业充分发挥比较优势，有利于提高企业的国际竞争力</a:t>
            </a:r>
          </a:p>
          <a:p>
            <a:r>
              <a:rPr lang="zh-CN" altLang="en-US" sz="3000" smtClean="0"/>
              <a:t>③各种所有制取长补短，共同发展，坚持和完善社会主义基本经济制度</a:t>
            </a:r>
          </a:p>
          <a:p>
            <a:r>
              <a:rPr lang="zh-CN" altLang="en-US" sz="3000" smtClean="0"/>
              <a:t>④公有制经济与非公有制经济都是社会主义经济的重要组成部分</a:t>
            </a:r>
          </a:p>
          <a:p>
            <a:r>
              <a:rPr lang="en-US" altLang="zh-CN" sz="3000" smtClean="0"/>
              <a:t>A</a:t>
            </a:r>
            <a:r>
              <a:rPr lang="zh-CN" altLang="en-US" sz="3000" smtClean="0"/>
              <a:t>．①②    </a:t>
            </a:r>
            <a:r>
              <a:rPr lang="en-US" altLang="zh-CN" sz="3000" smtClean="0"/>
              <a:t>B</a:t>
            </a:r>
            <a:r>
              <a:rPr lang="zh-CN" altLang="en-US" sz="3000" smtClean="0"/>
              <a:t>．①④    </a:t>
            </a:r>
            <a:r>
              <a:rPr lang="en-US" altLang="zh-CN" sz="3000" smtClean="0"/>
              <a:t>C</a:t>
            </a:r>
            <a:r>
              <a:rPr lang="zh-CN" altLang="en-US" sz="3000" smtClean="0"/>
              <a:t>．②③    </a:t>
            </a:r>
            <a:r>
              <a:rPr lang="en-US" altLang="zh-CN" sz="3000" smtClean="0"/>
              <a:t>D</a:t>
            </a:r>
            <a:r>
              <a:rPr lang="zh-CN" altLang="en-US" sz="3000" smtClean="0"/>
              <a:t>．③④</a:t>
            </a:r>
          </a:p>
          <a:p>
            <a:r>
              <a:rPr lang="en-US" altLang="zh-CN" smtClean="0">
                <a:solidFill>
                  <a:schemeClr val="folHlink"/>
                </a:solidFill>
              </a:rPr>
              <a:t>【</a:t>
            </a:r>
            <a:r>
              <a:rPr lang="zh-CN" altLang="en-US" smtClean="0">
                <a:solidFill>
                  <a:schemeClr val="folHlink"/>
                </a:solidFill>
              </a:rPr>
              <a:t>答案</a:t>
            </a:r>
            <a:r>
              <a:rPr lang="en-US" altLang="zh-CN" smtClean="0">
                <a:solidFill>
                  <a:schemeClr val="folHlink"/>
                </a:solidFill>
              </a:rPr>
              <a:t>】 </a:t>
            </a:r>
            <a:r>
              <a:rPr lang="en-US" altLang="zh-CN" smtClean="0"/>
              <a:t>C</a:t>
            </a:r>
            <a:endParaRPr lang="en-US" altLang="zh-CN" smtClean="0">
              <a:solidFill>
                <a:schemeClr val="folHlink"/>
              </a:solidFill>
            </a:endParaRPr>
          </a:p>
          <a:p>
            <a:endParaRPr lang="en-US" altLang="zh-CN" smtClean="0">
              <a:solidFill>
                <a:schemeClr val="folHlink"/>
              </a:solidFill>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5">
                                            <p:txEl>
                                              <p:pRg st="6" end="6"/>
                                            </p:txEl>
                                          </p:spTgt>
                                        </p:tgtEl>
                                        <p:attrNameLst>
                                          <p:attrName>style.visibility</p:attrName>
                                        </p:attrNameLst>
                                      </p:cBhvr>
                                      <p:to>
                                        <p:strVal val="visible"/>
                                      </p:to>
                                    </p:set>
                                    <p:anim calcmode="lin" valueType="num">
                                      <p:cBhvr additive="base">
                                        <p:cTn id="7" dur="500" fill="hold"/>
                                        <p:tgtEl>
                                          <p:spTgt spid="3174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p:nvPr/>
        </p:nvSpPr>
        <p:spPr bwMode="auto">
          <a:xfrm>
            <a:off x="609600" y="274638"/>
            <a:ext cx="10972800" cy="1143000"/>
          </a:xfrm>
          <a:prstGeom prst="rect">
            <a:avLst/>
          </a:prstGeom>
          <a:noFill/>
          <a:ln w="9525">
            <a:noFill/>
            <a:miter lim="800000"/>
          </a:ln>
        </p:spPr>
        <p:txBody>
          <a:bodyPr anchor="ctr"/>
          <a:lstStyle/>
          <a:p>
            <a:pPr algn="ctr" defTabSz="1219200"/>
            <a:r>
              <a:rPr lang="zh-CN" altLang="en-US" sz="5400" b="1">
                <a:latin typeface="Calibri" panose="020F0502020204030204" pitchFamily="34" charset="0"/>
              </a:rPr>
              <a:t>一</a:t>
            </a:r>
            <a:r>
              <a:rPr lang="en-US" altLang="zh-CN" sz="5400" b="1">
                <a:latin typeface="Calibri" panose="020F0502020204030204" pitchFamily="34" charset="0"/>
              </a:rPr>
              <a:t>.</a:t>
            </a:r>
            <a:r>
              <a:rPr lang="zh-CN" altLang="en-US" sz="5400" b="1"/>
              <a:t>公有制主体地位及其体现</a:t>
            </a:r>
            <a:r>
              <a:rPr lang="zh-CN" altLang="en-US"/>
              <a:t> </a:t>
            </a:r>
          </a:p>
        </p:txBody>
      </p:sp>
      <p:pic>
        <p:nvPicPr>
          <p:cNvPr id="19458" name="Picture 7" descr="ed3ee740ee964f80b6acda920d202132"/>
          <p:cNvPicPr>
            <a:picLocks noChangeAspect="1" noChangeArrowheads="1"/>
          </p:cNvPicPr>
          <p:nvPr/>
        </p:nvPicPr>
        <p:blipFill>
          <a:blip r:embed="rId2"/>
          <a:stretch>
            <a:fillRect/>
          </a:stretch>
        </p:blipFill>
        <p:spPr bwMode="auto">
          <a:xfrm>
            <a:off x="6999288" y="3395663"/>
            <a:ext cx="5192712" cy="3462337"/>
          </a:xfrm>
          <a:prstGeom prst="rect">
            <a:avLst/>
          </a:prstGeom>
          <a:noFill/>
          <a:ln w="9525">
            <a:noFill/>
            <a:miter lim="800000"/>
            <a:headEnd/>
            <a:tailEnd/>
          </a:ln>
        </p:spPr>
      </p:pic>
      <p:sp>
        <p:nvSpPr>
          <p:cNvPr id="41992" name="内容占位符 2"/>
          <p:cNvSpPr/>
          <p:nvPr/>
        </p:nvSpPr>
        <p:spPr bwMode="auto">
          <a:xfrm>
            <a:off x="498475" y="1390650"/>
            <a:ext cx="11456988" cy="1939925"/>
          </a:xfrm>
          <a:prstGeom prst="rect">
            <a:avLst/>
          </a:prstGeom>
          <a:gradFill rotWithShape="1">
            <a:gsLst>
              <a:gs pos="0">
                <a:srgbClr val="9EEAFF"/>
              </a:gs>
              <a:gs pos="35001">
                <a:srgbClr val="BBEFFF"/>
              </a:gs>
              <a:gs pos="100000">
                <a:srgbClr val="E4F9FF"/>
              </a:gs>
            </a:gsLst>
            <a:lin ang="16200000" scaled="1"/>
          </a:gradFill>
          <a:ln w="9525" algn="ctr">
            <a:solidFill>
              <a:srgbClr val="46AAC5"/>
            </a:solidFill>
            <a:miter lim="800000"/>
          </a:ln>
          <a:effectLst>
            <a:outerShdw dist="20000" dir="5400000" rotWithShape="0">
              <a:srgbClr val="000000">
                <a:alpha val="37999"/>
              </a:srgbClr>
            </a:outerShdw>
          </a:effectLst>
        </p:spPr>
        <p:txBody>
          <a:bodyPr/>
          <a:lstStyle/>
          <a:p>
            <a:pPr defTabSz="1219200" eaLnBrk="0" hangingPunct="0">
              <a:spcBef>
                <a:spcPts val="125"/>
              </a:spcBef>
              <a:buFont typeface="Arial" panose="020B0604020202020204"/>
              <a:buNone/>
              <a:defRPr/>
            </a:pPr>
            <a:r>
              <a:rPr lang="en-US" altLang="zh-CN" sz="3600" b="1">
                <a:solidFill>
                  <a:srgbClr val="000000"/>
                </a:solidFill>
                <a:latin typeface="Calibri" panose="020F0502020204030204" pitchFamily="34" charset="0"/>
              </a:rPr>
              <a:t>         </a:t>
            </a:r>
            <a:r>
              <a:rPr lang="zh-CN" altLang="zh-CN" sz="3600" b="1">
                <a:solidFill>
                  <a:srgbClr val="000000"/>
                </a:solidFill>
                <a:latin typeface="Calibri" panose="020F0502020204030204" pitchFamily="34" charset="0"/>
              </a:rPr>
              <a:t>生产资料所有制在生产关系中起</a:t>
            </a:r>
            <a:r>
              <a:rPr lang="zh-CN" altLang="zh-CN" sz="3600" b="1">
                <a:solidFill>
                  <a:srgbClr val="0000CC"/>
                </a:solidFill>
                <a:latin typeface="Calibri" panose="020F0502020204030204" pitchFamily="34" charset="0"/>
              </a:rPr>
              <a:t>决定作用</a:t>
            </a:r>
            <a:r>
              <a:rPr lang="zh-CN" altLang="zh-CN" sz="3600" b="1">
                <a:solidFill>
                  <a:srgbClr val="000000"/>
                </a:solidFill>
                <a:latin typeface="Calibri" panose="020F0502020204030204" pitchFamily="34" charset="0"/>
              </a:rPr>
              <a:t>，是生产关系的</a:t>
            </a:r>
            <a:r>
              <a:rPr lang="zh-CN" altLang="zh-CN" sz="3600" b="1">
                <a:solidFill>
                  <a:srgbClr val="0000CC"/>
                </a:solidFill>
                <a:latin typeface="Calibri" panose="020F0502020204030204" pitchFamily="34" charset="0"/>
              </a:rPr>
              <a:t>核心</a:t>
            </a:r>
            <a:r>
              <a:rPr lang="zh-CN" altLang="zh-CN" sz="3600" b="1">
                <a:solidFill>
                  <a:srgbClr val="000000"/>
                </a:solidFill>
                <a:latin typeface="Calibri" panose="020F0502020204030204" pitchFamily="34" charset="0"/>
              </a:rPr>
              <a:t>，是经济制度的</a:t>
            </a:r>
            <a:r>
              <a:rPr lang="zh-CN" altLang="zh-CN" sz="3600" b="1">
                <a:solidFill>
                  <a:srgbClr val="0000CC"/>
                </a:solidFill>
                <a:latin typeface="Calibri" panose="020F0502020204030204" pitchFamily="34" charset="0"/>
              </a:rPr>
              <a:t>基础</a:t>
            </a:r>
            <a:r>
              <a:rPr lang="zh-CN" altLang="zh-CN" sz="3600" b="1">
                <a:solidFill>
                  <a:srgbClr val="000000"/>
                </a:solidFill>
                <a:latin typeface="Calibri" panose="020F0502020204030204" pitchFamily="34" charset="0"/>
              </a:rPr>
              <a:t>。占支配地位的生产资料所有制决定着一个社会的基本性质和发展方向。</a:t>
            </a:r>
            <a:endParaRPr lang="zh-CN" altLang="en-US" sz="3600" b="1">
              <a:solidFill>
                <a:srgbClr val="000000"/>
              </a:solidFill>
              <a:latin typeface="Calibri" panose="020F0502020204030204" pitchFamily="34" charset="0"/>
            </a:endParaRPr>
          </a:p>
        </p:txBody>
      </p:sp>
      <p:sp>
        <p:nvSpPr>
          <p:cNvPr id="6" name="矩形 5"/>
          <p:cNvSpPr/>
          <p:nvPr/>
        </p:nvSpPr>
        <p:spPr>
          <a:xfrm>
            <a:off x="425254" y="4227232"/>
            <a:ext cx="6277715" cy="1896689"/>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indent="276225" algn="just">
              <a:lnSpc>
                <a:spcPct val="150000"/>
              </a:lnSpc>
              <a:defRPr/>
            </a:pPr>
            <a:r>
              <a:rPr lang="zh-CN" altLang="zh-CN" sz="2800" b="1">
                <a:solidFill>
                  <a:srgbClr val="FFFFFF"/>
                </a:solidFill>
                <a:latin typeface="等线" charset="-122"/>
                <a:cs typeface="Times New Roman" panose="02020603050405020304" pitchFamily="18" charset="0"/>
              </a:rPr>
              <a:t>那么，在我国，生产资料归谁所有呢？这对我国来说非常重要吗？</a:t>
            </a:r>
            <a:r>
              <a:rPr lang="zh-CN" altLang="en-US" sz="2800" b="1">
                <a:solidFill>
                  <a:srgbClr val="FFFFFF"/>
                </a:solidFill>
                <a:latin typeface="等线" charset="-122"/>
                <a:cs typeface="Times New Roman" panose="02020603050405020304" pitchFamily="18" charset="0"/>
              </a:rPr>
              <a:t>我国的基本经济制度是什么？</a:t>
            </a:r>
            <a:endParaRPr lang="zh-CN" altLang="zh-CN" sz="2800" b="1">
              <a:solidFill>
                <a:srgbClr val="FFFFFF"/>
              </a:solidFill>
              <a:latin typeface="等线" charset="-122"/>
              <a:ea typeface="等线" charset="-122"/>
              <a:cs typeface="Times New Roman" panose="02020603050405020304" pitchFamily="18" charset="0"/>
            </a:endParaRP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2"/>
          <p:cNvSpPr>
            <a:spLocks noGrp="1"/>
          </p:cNvSpPr>
          <p:nvPr>
            <p:ph idx="4294967295"/>
          </p:nvPr>
        </p:nvSpPr>
        <p:spPr>
          <a:xfrm>
            <a:off x="317500" y="758825"/>
            <a:ext cx="11622088" cy="5803900"/>
          </a:xfrm>
        </p:spPr>
        <p:txBody>
          <a:bodyPr/>
          <a:lstStyle/>
          <a:p>
            <a:r>
              <a:rPr lang="en-US" altLang="zh-CN" sz="3000" smtClean="0"/>
              <a:t>6</a:t>
            </a:r>
            <a:r>
              <a:rPr lang="zh-CN" altLang="en-US" sz="3000" smtClean="0"/>
              <a:t>．党的十九大及今年两会，都将混改作为国企改革的重要突破口。推进国有企业混合所有制改革，要解决的是国企深层次的体制机制问题，通过股权的“混”实现机制的“改”。通过混改推动政企分开，推动国企经营机制转换，实现国企运营效率提升，最终增强国有经济活力、放大国有资本功能、实现国有资产保值增值</a:t>
            </a:r>
            <a:r>
              <a:rPr lang="en-US" altLang="zh-CN" sz="3000" smtClean="0"/>
              <a:t>(</a:t>
            </a:r>
            <a:r>
              <a:rPr lang="zh-CN" altLang="en-US" sz="3000" smtClean="0"/>
              <a:t>　　</a:t>
            </a:r>
            <a:r>
              <a:rPr lang="en-US" altLang="zh-CN" sz="3000" smtClean="0"/>
              <a:t>)</a:t>
            </a:r>
          </a:p>
          <a:p>
            <a:r>
              <a:rPr lang="en-US" altLang="zh-CN" sz="3000" smtClean="0"/>
              <a:t>①</a:t>
            </a:r>
            <a:r>
              <a:rPr lang="zh-CN" altLang="en-US" sz="3000" smtClean="0"/>
              <a:t>保障各种所有制经济在国民经济中的平等地位</a:t>
            </a:r>
          </a:p>
          <a:p>
            <a:r>
              <a:rPr lang="zh-CN" altLang="en-US" sz="3000" smtClean="0"/>
              <a:t>②促进各类资本优势互补，发挥国有经济主导作用</a:t>
            </a:r>
          </a:p>
          <a:p>
            <a:r>
              <a:rPr lang="zh-CN" altLang="en-US" sz="3000" smtClean="0"/>
              <a:t>③增强优势央企的实力，使国有资产在社会总资产中占优势</a:t>
            </a:r>
          </a:p>
          <a:p>
            <a:r>
              <a:rPr lang="zh-CN" altLang="en-US" sz="3000" smtClean="0"/>
              <a:t>④推动各类资本相互融合，加快国企转换经营机制</a:t>
            </a:r>
          </a:p>
          <a:p>
            <a:r>
              <a:rPr lang="en-US" altLang="zh-CN" sz="3000" smtClean="0"/>
              <a:t>A</a:t>
            </a:r>
            <a:r>
              <a:rPr lang="zh-CN" altLang="en-US" sz="3000" smtClean="0"/>
              <a:t>．①②  </a:t>
            </a:r>
            <a:r>
              <a:rPr lang="en-US" altLang="zh-CN" sz="3000" smtClean="0"/>
              <a:t>B</a:t>
            </a:r>
            <a:r>
              <a:rPr lang="zh-CN" altLang="en-US" sz="3000" smtClean="0"/>
              <a:t>．①③     </a:t>
            </a:r>
            <a:r>
              <a:rPr lang="en-US" altLang="zh-CN" sz="3000" smtClean="0"/>
              <a:t>C</a:t>
            </a:r>
            <a:r>
              <a:rPr lang="zh-CN" altLang="en-US" sz="3000" smtClean="0"/>
              <a:t>．②④  </a:t>
            </a:r>
            <a:r>
              <a:rPr lang="en-US" altLang="zh-CN" sz="3000" smtClean="0"/>
              <a:t>D</a:t>
            </a:r>
            <a:r>
              <a:rPr lang="zh-CN" altLang="en-US" sz="3000" smtClean="0"/>
              <a:t>．③④</a:t>
            </a:r>
          </a:p>
          <a:p>
            <a:r>
              <a:rPr lang="en-US" altLang="zh-CN" smtClean="0">
                <a:solidFill>
                  <a:schemeClr val="folHlink"/>
                </a:solidFill>
              </a:rPr>
              <a:t>【</a:t>
            </a:r>
            <a:r>
              <a:rPr lang="zh-CN" altLang="en-US" smtClean="0">
                <a:solidFill>
                  <a:schemeClr val="folHlink"/>
                </a:solidFill>
              </a:rPr>
              <a:t>答案</a:t>
            </a:r>
            <a:r>
              <a:rPr lang="en-US" altLang="zh-CN" smtClean="0">
                <a:solidFill>
                  <a:schemeClr val="folHlink"/>
                </a:solidFill>
              </a:rPr>
              <a:t>】 </a:t>
            </a:r>
            <a:r>
              <a:rPr lang="en-US" altLang="zh-CN" smtClean="0"/>
              <a:t>C</a:t>
            </a:r>
            <a:endParaRPr lang="en-US" altLang="zh-CN" smtClean="0">
              <a:solidFill>
                <a:schemeClr val="folHlink"/>
              </a:solidFill>
            </a:endParaRPr>
          </a:p>
          <a:p>
            <a:endParaRPr lang="en-US" altLang="zh-CN" smtClean="0"/>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69">
                                            <p:txEl>
                                              <p:pRg st="6" end="6"/>
                                            </p:txEl>
                                          </p:spTgt>
                                        </p:tgtEl>
                                        <p:attrNameLst>
                                          <p:attrName>style.visibility</p:attrName>
                                        </p:attrNameLst>
                                      </p:cBhvr>
                                      <p:to>
                                        <p:strVal val="visible"/>
                                      </p:to>
                                    </p:set>
                                    <p:anim calcmode="lin" valueType="num">
                                      <p:cBhvr additive="base">
                                        <p:cTn id="7" dur="500" fill="hold"/>
                                        <p:tgtEl>
                                          <p:spTgt spid="3276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6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5058" name="文本框 3"/>
          <p:cNvSpPr txBox="1">
            <a:spLocks noChangeArrowheads="1"/>
          </p:cNvSpPr>
          <p:nvPr/>
        </p:nvSpPr>
        <p:spPr bwMode="auto">
          <a:xfrm>
            <a:off x="9239250" y="188913"/>
            <a:ext cx="2720975" cy="2014537"/>
          </a:xfrm>
          <a:prstGeom prst="rect">
            <a:avLst/>
          </a:prstGeom>
          <a:noFill/>
          <a:ln w="9525">
            <a:noFill/>
            <a:miter lim="800000"/>
          </a:ln>
        </p:spPr>
        <p:txBody>
          <a:bodyPr>
            <a:spAutoFit/>
          </a:bodyPr>
          <a:lstStyle/>
          <a:p>
            <a:pPr algn="ctr"/>
            <a:r>
              <a:rPr lang="zh-CN" altLang="en-US" b="1">
                <a:solidFill>
                  <a:schemeClr val="accent1"/>
                </a:solidFill>
              </a:rPr>
              <a:t>人教版</a:t>
            </a:r>
          </a:p>
          <a:p>
            <a:pPr algn="ctr"/>
            <a:r>
              <a:rPr lang="zh-CN" altLang="en-US" b="1">
                <a:solidFill>
                  <a:schemeClr val="accent1"/>
                </a:solidFill>
              </a:rPr>
              <a:t>高中思想政治</a:t>
            </a:r>
          </a:p>
          <a:p>
            <a:pPr algn="ctr"/>
            <a:r>
              <a:rPr lang="zh-CN" altLang="en-US" b="1">
                <a:solidFill>
                  <a:schemeClr val="accent1"/>
                </a:solidFill>
              </a:rPr>
              <a:t>必修</a:t>
            </a:r>
            <a:r>
              <a:rPr lang="en-US" altLang="zh-CN" b="1">
                <a:solidFill>
                  <a:schemeClr val="accent1"/>
                </a:solidFill>
              </a:rPr>
              <a:t>2</a:t>
            </a:r>
          </a:p>
          <a:p>
            <a:pPr algn="ctr"/>
            <a:r>
              <a:rPr lang="zh-CN" altLang="en-US" b="1">
                <a:solidFill>
                  <a:schemeClr val="accent1"/>
                </a:solidFill>
              </a:rPr>
              <a:t>经济与社会</a:t>
            </a:r>
          </a:p>
          <a:p>
            <a:pPr algn="ctr"/>
            <a:r>
              <a:rPr lang="zh-CN" altLang="en-US" b="1">
                <a:solidFill>
                  <a:schemeClr val="accent1"/>
                </a:solidFill>
              </a:rPr>
              <a:t>  第一课</a:t>
            </a:r>
          </a:p>
          <a:p>
            <a:pPr algn="ctr"/>
            <a:r>
              <a:rPr lang="zh-CN" altLang="en-US" b="1">
                <a:solidFill>
                  <a:schemeClr val="hlink"/>
                </a:solidFill>
              </a:rPr>
              <a:t>我国的基本经济制度</a:t>
            </a:r>
            <a:endParaRPr lang="en-US" altLang="zh-CN" b="1">
              <a:solidFill>
                <a:schemeClr val="tx2"/>
              </a:solidFill>
            </a:endParaRPr>
          </a:p>
          <a:p>
            <a:endParaRPr lang="zh-CN" altLang="en-US" b="1">
              <a:solidFill>
                <a:schemeClr val="accent1"/>
              </a:solidFill>
              <a:latin typeface="Calibri" panose="020F0502020204030204" pitchFamily="34" charset="0"/>
            </a:endParaRPr>
          </a:p>
        </p:txBody>
      </p:sp>
      <p:pic>
        <p:nvPicPr>
          <p:cNvPr id="45059" name="New picture" hidden="1"/>
          <p:cNvPicPr/>
          <p:nvPr/>
        </p:nvPicPr>
        <p:blipFill>
          <a:blip r:embed="rId3"/>
          <a:stretch>
            <a:fillRect/>
          </a:stretch>
        </p:blipFill>
        <p:spPr>
          <a:xfrm>
            <a:off x="11188700" y="10350500"/>
            <a:ext cx="342900" cy="266700"/>
          </a:xfrm>
          <a:prstGeom prst="cube">
            <a:avLst/>
          </a:prstGeom>
        </p:spPr>
      </p:pic>
    </p:spTree>
  </p:cSld>
  <p:clrMapOvr>
    <a:masterClrMapping/>
  </p:clrMapOvr>
  <p:transition spd="slow" advTm="300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组合 69633"/>
          <p:cNvGrpSpPr/>
          <p:nvPr/>
        </p:nvGrpSpPr>
        <p:grpSpPr>
          <a:xfrm>
            <a:off x="933450" y="908050"/>
            <a:ext cx="6265863" cy="71438"/>
            <a:chOff x="573" y="573"/>
            <a:chExt cx="3963" cy="45"/>
          </a:xfrm>
        </p:grpSpPr>
        <p:sp>
          <p:nvSpPr>
            <p:cNvPr id="20485" name="直接连接符 69634"/>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0486" name="椭圆 69635"/>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0482" name="文本框 69636"/>
          <p:cNvSpPr txBox="1">
            <a:spLocks noChangeArrowheads="1"/>
          </p:cNvSpPr>
          <p:nvPr/>
        </p:nvSpPr>
        <p:spPr bwMode="auto">
          <a:xfrm>
            <a:off x="1016000" y="668338"/>
            <a:ext cx="7172325" cy="579437"/>
          </a:xfrm>
          <a:prstGeom prst="rect">
            <a:avLst/>
          </a:prstGeom>
          <a:noFill/>
          <a:ln w="9525">
            <a:noFill/>
            <a:miter lim="800000"/>
          </a:ln>
        </p:spPr>
        <p:txBody>
          <a:bodyPr>
            <a:spAutoFit/>
          </a:bodyPr>
          <a:lstStyle/>
          <a:p>
            <a:pPr>
              <a:spcBef>
                <a:spcPct val="50000"/>
              </a:spcBef>
              <a:buFont typeface="Arial" panose="020B0604020202020204"/>
              <a:buNone/>
            </a:pPr>
            <a:r>
              <a:rPr lang="en-US" altLang="zh-CN" sz="3200">
                <a:solidFill>
                  <a:srgbClr val="0099FF"/>
                </a:solidFill>
                <a:ea typeface="黑体" panose="02010609060101010101" pitchFamily="2" charset="-122"/>
              </a:rPr>
              <a:t>1.</a:t>
            </a:r>
            <a:r>
              <a:rPr lang="zh-CN" altLang="en-US" sz="3200">
                <a:solidFill>
                  <a:srgbClr val="0099FF"/>
                </a:solidFill>
                <a:ea typeface="黑体" panose="02010609060101010101" pitchFamily="2" charset="-122"/>
              </a:rPr>
              <a:t>我国的基本经济制度</a:t>
            </a:r>
          </a:p>
        </p:txBody>
      </p:sp>
      <p:sp>
        <p:nvSpPr>
          <p:cNvPr id="20483" name="文本框 69638"/>
          <p:cNvSpPr txBox="1">
            <a:spLocks noChangeArrowheads="1"/>
          </p:cNvSpPr>
          <p:nvPr/>
        </p:nvSpPr>
        <p:spPr bwMode="auto">
          <a:xfrm>
            <a:off x="1433513" y="1916113"/>
            <a:ext cx="9036050" cy="958850"/>
          </a:xfrm>
          <a:prstGeom prst="rect">
            <a:avLst/>
          </a:prstGeom>
          <a:noFill/>
          <a:ln w="12700" cap="rnd">
            <a:solidFill>
              <a:srgbClr val="808080"/>
            </a:solidFill>
            <a:prstDash val="sysDot"/>
            <a:miter lim="800000"/>
          </a:ln>
        </p:spPr>
        <p:txBody>
          <a:bodyPr>
            <a:spAutoFit/>
          </a:bodyPr>
          <a:lstStyle/>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内容</a:t>
            </a:r>
            <a:r>
              <a:rPr lang="en-US" altLang="zh-CN" sz="2800" b="1">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公有制为主体、多种所有制经济共同发展，是我国社会主义初级阶段的</a:t>
            </a:r>
            <a:r>
              <a:rPr lang="zh-CN" altLang="en-US" sz="2800" b="1">
                <a:solidFill>
                  <a:srgbClr val="FF0000"/>
                </a:solidFill>
                <a:latin typeface="黑体" panose="02010609060101010101" pitchFamily="2" charset="-122"/>
                <a:ea typeface="黑体" panose="02010609060101010101" pitchFamily="2" charset="-122"/>
              </a:rPr>
              <a:t>基本经济制度</a:t>
            </a:r>
            <a:r>
              <a:rPr lang="zh-CN" altLang="en-US" sz="2800" b="1">
                <a:latin typeface="黑体" panose="02010609060101010101" pitchFamily="2" charset="-122"/>
                <a:ea typeface="黑体" panose="02010609060101010101" pitchFamily="2" charset="-122"/>
              </a:rPr>
              <a:t>。</a:t>
            </a:r>
          </a:p>
        </p:txBody>
      </p:sp>
      <p:sp>
        <p:nvSpPr>
          <p:cNvPr id="20484" name="文本框 69639"/>
          <p:cNvSpPr txBox="1">
            <a:spLocks noChangeArrowheads="1"/>
          </p:cNvSpPr>
          <p:nvPr/>
        </p:nvSpPr>
        <p:spPr bwMode="auto">
          <a:xfrm>
            <a:off x="1435100" y="3716338"/>
            <a:ext cx="9034463" cy="958850"/>
          </a:xfrm>
          <a:prstGeom prst="rect">
            <a:avLst/>
          </a:prstGeom>
          <a:noFill/>
          <a:ln w="12700" cap="rnd">
            <a:solidFill>
              <a:srgbClr val="808080"/>
            </a:solidFill>
            <a:prstDash val="sysDot"/>
            <a:miter lim="800000"/>
          </a:ln>
        </p:spPr>
        <p:txBody>
          <a:bodyPr>
            <a:spAutoFit/>
          </a:bodyPr>
          <a:lstStyle/>
          <a:p>
            <a:pPr>
              <a:spcBef>
                <a:spcPct val="50000"/>
              </a:spcBef>
              <a:buFont typeface="Arial" panose="020B0604020202020204"/>
              <a:buNone/>
            </a:pPr>
            <a:r>
              <a:rPr lang="zh-CN" altLang="en-US" sz="2800" b="1">
                <a:latin typeface="黑体" panose="02010609060101010101" pitchFamily="2" charset="-122"/>
                <a:ea typeface="黑体" panose="02010609060101010101" pitchFamily="2" charset="-122"/>
              </a:rPr>
              <a:t>地位</a:t>
            </a:r>
            <a:r>
              <a:rPr lang="en-US" altLang="zh-CN" sz="2800" b="1">
                <a:latin typeface="黑体" panose="02010609060101010101" pitchFamily="2" charset="-122"/>
                <a:ea typeface="黑体" panose="02010609060101010101" pitchFamily="2" charset="-122"/>
              </a:rPr>
              <a:t>:</a:t>
            </a:r>
            <a:r>
              <a:rPr lang="zh-CN" altLang="en-US" sz="2800" b="1">
                <a:latin typeface="黑体" panose="02010609060101010101" pitchFamily="2" charset="-122"/>
                <a:ea typeface="黑体" panose="02010609060101010101" pitchFamily="2" charset="-122"/>
              </a:rPr>
              <a:t>中国特色社会主义制度的</a:t>
            </a:r>
            <a:r>
              <a:rPr lang="zh-CN" altLang="en-US" sz="2800" b="1">
                <a:solidFill>
                  <a:srgbClr val="FF0000"/>
                </a:solidFill>
                <a:latin typeface="黑体" panose="02010609060101010101" pitchFamily="2" charset="-122"/>
                <a:ea typeface="黑体" panose="02010609060101010101" pitchFamily="2" charset="-122"/>
              </a:rPr>
              <a:t>重要支柱</a:t>
            </a:r>
            <a:r>
              <a:rPr lang="zh-CN" altLang="en-US" sz="2800" b="1">
                <a:latin typeface="黑体" panose="02010609060101010101" pitchFamily="2" charset="-122"/>
                <a:ea typeface="黑体" panose="02010609060101010101" pitchFamily="2" charset="-122"/>
              </a:rPr>
              <a:t>，也是</a:t>
            </a:r>
            <a:r>
              <a:rPr lang="zh-CN" altLang="en-US" sz="2800" b="1">
                <a:solidFill>
                  <a:srgbClr val="FF0000"/>
                </a:solidFill>
                <a:latin typeface="黑体" panose="02010609060101010101" pitchFamily="2" charset="-122"/>
                <a:ea typeface="黑体" panose="02010609060101010101" pitchFamily="2" charset="-122"/>
              </a:rPr>
              <a:t>社会主义市场经济体制</a:t>
            </a:r>
            <a:r>
              <a:rPr lang="zh-CN" altLang="en-US" sz="2800" b="1">
                <a:latin typeface="黑体" panose="02010609060101010101" pitchFamily="2" charset="-122"/>
                <a:ea typeface="黑体" panose="02010609060101010101" pitchFamily="2" charset="-122"/>
              </a:rPr>
              <a:t>的</a:t>
            </a:r>
            <a:r>
              <a:rPr lang="zh-CN" altLang="en-US" sz="2800" b="1">
                <a:solidFill>
                  <a:srgbClr val="FF0000"/>
                </a:solidFill>
                <a:latin typeface="黑体" panose="02010609060101010101" pitchFamily="2" charset="-122"/>
                <a:ea typeface="黑体" panose="02010609060101010101" pitchFamily="2" charset="-122"/>
              </a:rPr>
              <a:t>根基</a:t>
            </a:r>
            <a:r>
              <a:rPr lang="zh-CN" altLang="en-US" sz="2800" b="1">
                <a:latin typeface="黑体" panose="02010609060101010101" pitchFamily="2" charset="-122"/>
                <a:ea typeface="黑体" panose="02010609060101010101" pitchFamily="2" charset="-122"/>
              </a:rPr>
              <a:t>。</a:t>
            </a:r>
          </a:p>
        </p:txBody>
      </p:sp>
    </p:spTree>
  </p:cSld>
  <p:clrMapOvr>
    <a:masterClrMapping/>
  </p:clrMapOvr>
  <p:transition spd="slow" advTm="3000">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66561"/>
          <p:cNvGrpSpPr/>
          <p:nvPr/>
        </p:nvGrpSpPr>
        <p:grpSpPr>
          <a:xfrm>
            <a:off x="933450" y="908050"/>
            <a:ext cx="6265863" cy="71438"/>
            <a:chOff x="573" y="573"/>
            <a:chExt cx="3963" cy="45"/>
          </a:xfrm>
        </p:grpSpPr>
        <p:sp>
          <p:nvSpPr>
            <p:cNvPr id="21514" name="直接连接符 66562"/>
            <p:cNvSpPr>
              <a:spLocks noChangeShapeType="1"/>
            </p:cNvSpPr>
            <p:nvPr/>
          </p:nvSpPr>
          <p:spPr bwMode="auto">
            <a:xfrm>
              <a:off x="573" y="596"/>
              <a:ext cx="3901" cy="0"/>
            </a:xfrm>
            <a:prstGeom prst="line">
              <a:avLst/>
            </a:prstGeom>
            <a:noFill/>
            <a:ln w="28575" cap="rnd">
              <a:solidFill>
                <a:srgbClr val="CCCCFF"/>
              </a:solidFill>
              <a:prstDash val="sysDot"/>
              <a:round/>
            </a:ln>
          </p:spPr>
          <p:txBody>
            <a:bodyPr/>
            <a:lstStyle/>
            <a:p>
              <a:endParaRPr lang="zh-CN" altLang="en-US"/>
            </a:p>
          </p:txBody>
        </p:sp>
        <p:sp>
          <p:nvSpPr>
            <p:cNvPr id="21515" name="椭圆 66563"/>
            <p:cNvSpPr>
              <a:spLocks noChangeArrowheads="1"/>
            </p:cNvSpPr>
            <p:nvPr/>
          </p:nvSpPr>
          <p:spPr bwMode="auto">
            <a:xfrm>
              <a:off x="4491" y="573"/>
              <a:ext cx="45" cy="45"/>
            </a:xfrm>
            <a:prstGeom prst="ellipse">
              <a:avLst/>
            </a:prstGeom>
            <a:solidFill>
              <a:srgbClr val="E2D7F5"/>
            </a:solidFill>
            <a:ln w="9525">
              <a:solidFill>
                <a:srgbClr val="CCCCFF"/>
              </a:solidFill>
              <a:round/>
            </a:ln>
          </p:spPr>
          <p:txBody>
            <a:bodyPr/>
            <a:lstStyle/>
            <a:p>
              <a:pPr>
                <a:buFont typeface="Arial" panose="020B0604020202020204"/>
                <a:buNone/>
              </a:pPr>
              <a:endParaRPr lang="zh-CN" altLang="en-US"/>
            </a:p>
          </p:txBody>
        </p:sp>
      </p:grpSp>
      <p:sp>
        <p:nvSpPr>
          <p:cNvPr id="21506" name="文本框 66565"/>
          <p:cNvSpPr txBox="1">
            <a:spLocks noChangeArrowheads="1"/>
          </p:cNvSpPr>
          <p:nvPr/>
        </p:nvSpPr>
        <p:spPr bwMode="auto">
          <a:xfrm>
            <a:off x="1003300" y="547688"/>
            <a:ext cx="7172325" cy="579437"/>
          </a:xfrm>
          <a:prstGeom prst="rect">
            <a:avLst/>
          </a:prstGeom>
          <a:noFill/>
          <a:ln w="9525">
            <a:noFill/>
            <a:miter lim="800000"/>
          </a:ln>
        </p:spPr>
        <p:txBody>
          <a:bodyPr>
            <a:spAutoFit/>
          </a:bodyPr>
          <a:lstStyle/>
          <a:p>
            <a:pPr>
              <a:spcBef>
                <a:spcPct val="50000"/>
              </a:spcBef>
              <a:buFont typeface="Arial" panose="020B0604020202020204"/>
              <a:buNone/>
            </a:pPr>
            <a:r>
              <a:rPr lang="en-US" altLang="zh-CN" sz="3200">
                <a:solidFill>
                  <a:srgbClr val="0099FF"/>
                </a:solidFill>
                <a:ea typeface="黑体" panose="02010609060101010101" pitchFamily="2" charset="-122"/>
              </a:rPr>
              <a:t>2.</a:t>
            </a:r>
            <a:r>
              <a:rPr lang="zh-CN" altLang="en-US" sz="3200">
                <a:solidFill>
                  <a:srgbClr val="0099FF"/>
                </a:solidFill>
                <a:ea typeface="黑体" panose="02010609060101010101" pitchFamily="2" charset="-122"/>
              </a:rPr>
              <a:t>公有制为主体</a:t>
            </a:r>
          </a:p>
        </p:txBody>
      </p:sp>
      <p:pic>
        <p:nvPicPr>
          <p:cNvPr id="21507" name="图片 66566" descr="未标题-1 11拷贝"/>
          <p:cNvPicPr>
            <a:picLocks noChangeAspect="1" noChangeArrowheads="1"/>
          </p:cNvPicPr>
          <p:nvPr/>
        </p:nvPicPr>
        <p:blipFill>
          <a:blip r:embed="rId2"/>
          <a:stretch>
            <a:fillRect/>
          </a:stretch>
        </p:blipFill>
        <p:spPr bwMode="auto">
          <a:xfrm>
            <a:off x="4805363" y="2541588"/>
            <a:ext cx="5248275" cy="2209800"/>
          </a:xfrm>
          <a:prstGeom prst="rect">
            <a:avLst/>
          </a:prstGeom>
          <a:noFill/>
          <a:ln w="9525">
            <a:noFill/>
            <a:miter lim="800000"/>
            <a:headEnd/>
            <a:tailEnd/>
          </a:ln>
        </p:spPr>
      </p:pic>
      <p:sp>
        <p:nvSpPr>
          <p:cNvPr id="21508" name="文本框 66567"/>
          <p:cNvSpPr txBox="1">
            <a:spLocks noChangeArrowheads="1"/>
          </p:cNvSpPr>
          <p:nvPr/>
        </p:nvSpPr>
        <p:spPr bwMode="auto">
          <a:xfrm>
            <a:off x="484188" y="1425575"/>
            <a:ext cx="2755900" cy="4362450"/>
          </a:xfrm>
          <a:prstGeom prst="rect">
            <a:avLst/>
          </a:prstGeom>
          <a:noFill/>
          <a:ln w="9525">
            <a:noFill/>
            <a:miter lim="800000"/>
          </a:ln>
        </p:spPr>
        <p:txBody>
          <a:bodyPr>
            <a:spAutoFit/>
          </a:bodyPr>
          <a:lstStyle/>
          <a:p>
            <a:pPr>
              <a:spcBef>
                <a:spcPct val="50000"/>
              </a:spcBef>
              <a:buFont typeface="Arial" panose="020B0604020202020204"/>
              <a:buNone/>
            </a:pPr>
            <a:r>
              <a:rPr lang="zh-CN" altLang="en-US" sz="2800">
                <a:latin typeface="黑体" panose="02010609060101010101" pitchFamily="2" charset="-122"/>
                <a:ea typeface="黑体" panose="02010609060101010101" pitchFamily="2" charset="-122"/>
              </a:rPr>
              <a:t>地位</a:t>
            </a:r>
            <a:r>
              <a:rPr lang="en-US" altLang="zh-CN" sz="2800">
                <a:latin typeface="黑体" panose="02010609060101010101" pitchFamily="2" charset="-122"/>
                <a:ea typeface="黑体" panose="02010609060101010101" pitchFamily="2" charset="-122"/>
              </a:rPr>
              <a:t>:</a:t>
            </a:r>
            <a:r>
              <a:rPr lang="zh-CN" altLang="en-US" sz="2800" b="1"/>
              <a:t>以公有制为主体是社会主义初级阶段经济制度的根本特征。以公有制为主体。是促进生产力发展的根本要求。以公有制为主体是实现共同富裕的基本前提。</a:t>
            </a:r>
            <a:endParaRPr lang="zh-CN" altLang="en-US" sz="2800">
              <a:latin typeface="黑体" panose="02010609060101010101" pitchFamily="2" charset="-122"/>
              <a:ea typeface="黑体" panose="02010609060101010101" pitchFamily="2" charset="-122"/>
            </a:endParaRPr>
          </a:p>
        </p:txBody>
      </p:sp>
      <p:sp>
        <p:nvSpPr>
          <p:cNvPr id="21509" name="文本框 66569"/>
          <p:cNvSpPr txBox="1">
            <a:spLocks noChangeArrowheads="1"/>
          </p:cNvSpPr>
          <p:nvPr/>
        </p:nvSpPr>
        <p:spPr bwMode="auto">
          <a:xfrm>
            <a:off x="5735638" y="4916488"/>
            <a:ext cx="3444875" cy="457200"/>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2400" b="1">
                <a:ea typeface="黑体" panose="02010609060101010101" pitchFamily="2" charset="-122"/>
              </a:rPr>
              <a:t>公有制经济的结构</a:t>
            </a:r>
          </a:p>
        </p:txBody>
      </p:sp>
      <p:sp>
        <p:nvSpPr>
          <p:cNvPr id="21510" name="文本框 66570"/>
          <p:cNvSpPr txBox="1">
            <a:spLocks noChangeArrowheads="1"/>
          </p:cNvSpPr>
          <p:nvPr/>
        </p:nvSpPr>
        <p:spPr bwMode="auto">
          <a:xfrm>
            <a:off x="5880100" y="1604963"/>
            <a:ext cx="3155950" cy="822325"/>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2400" b="1">
                <a:solidFill>
                  <a:srgbClr val="FF3300"/>
                </a:solidFill>
                <a:ea typeface="黑体" panose="02010609060101010101" pitchFamily="2" charset="-122"/>
              </a:rPr>
              <a:t>混合所有制经济中的</a:t>
            </a:r>
            <a:br>
              <a:rPr lang="zh-CN" altLang="en-US" sz="2400" b="1">
                <a:solidFill>
                  <a:srgbClr val="FF3300"/>
                </a:solidFill>
                <a:ea typeface="黑体" panose="02010609060101010101" pitchFamily="2" charset="-122"/>
              </a:rPr>
            </a:br>
            <a:r>
              <a:rPr lang="zh-CN" altLang="en-US" sz="2400" b="1">
                <a:solidFill>
                  <a:srgbClr val="FF3300"/>
                </a:solidFill>
                <a:ea typeface="黑体" panose="02010609060101010101" pitchFamily="2" charset="-122"/>
              </a:rPr>
              <a:t>国有成分和集体成分</a:t>
            </a:r>
          </a:p>
        </p:txBody>
      </p:sp>
      <p:sp>
        <p:nvSpPr>
          <p:cNvPr id="21511" name="文本框 66571"/>
          <p:cNvSpPr txBox="1">
            <a:spLocks noChangeArrowheads="1"/>
          </p:cNvSpPr>
          <p:nvPr/>
        </p:nvSpPr>
        <p:spPr bwMode="auto">
          <a:xfrm>
            <a:off x="3800475" y="3860800"/>
            <a:ext cx="931863" cy="822325"/>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2400" b="1">
                <a:ea typeface="黑体" panose="02010609060101010101" pitchFamily="2" charset="-122"/>
              </a:rPr>
              <a:t>国有</a:t>
            </a:r>
            <a:br>
              <a:rPr lang="zh-CN" altLang="en-US" sz="2400" b="1">
                <a:ea typeface="黑体" panose="02010609060101010101" pitchFamily="2" charset="-122"/>
              </a:rPr>
            </a:br>
            <a:r>
              <a:rPr lang="zh-CN" altLang="en-US" sz="2400" b="1">
                <a:ea typeface="黑体" panose="02010609060101010101" pitchFamily="2" charset="-122"/>
              </a:rPr>
              <a:t>经济</a:t>
            </a:r>
          </a:p>
        </p:txBody>
      </p:sp>
      <p:sp>
        <p:nvSpPr>
          <p:cNvPr id="21512" name="文本框 66572"/>
          <p:cNvSpPr txBox="1">
            <a:spLocks noChangeArrowheads="1"/>
          </p:cNvSpPr>
          <p:nvPr/>
        </p:nvSpPr>
        <p:spPr bwMode="auto">
          <a:xfrm>
            <a:off x="10112375" y="3860800"/>
            <a:ext cx="931863" cy="822325"/>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2400" b="1">
                <a:ea typeface="黑体" panose="02010609060101010101" pitchFamily="2" charset="-122"/>
              </a:rPr>
              <a:t>集体</a:t>
            </a:r>
            <a:br>
              <a:rPr lang="zh-CN" altLang="en-US" sz="2400" b="1">
                <a:ea typeface="黑体" panose="02010609060101010101" pitchFamily="2" charset="-122"/>
              </a:rPr>
            </a:br>
            <a:r>
              <a:rPr lang="zh-CN" altLang="en-US" sz="2400" b="1">
                <a:ea typeface="黑体" panose="02010609060101010101" pitchFamily="2" charset="-122"/>
              </a:rPr>
              <a:t>经济</a:t>
            </a:r>
          </a:p>
        </p:txBody>
      </p:sp>
      <p:sp>
        <p:nvSpPr>
          <p:cNvPr id="21513" name="文本框 66573"/>
          <p:cNvSpPr txBox="1">
            <a:spLocks noChangeArrowheads="1"/>
          </p:cNvSpPr>
          <p:nvPr/>
        </p:nvSpPr>
        <p:spPr bwMode="auto">
          <a:xfrm>
            <a:off x="6310313" y="3908425"/>
            <a:ext cx="2366962" cy="457200"/>
          </a:xfrm>
          <a:prstGeom prst="rect">
            <a:avLst/>
          </a:prstGeom>
          <a:noFill/>
          <a:ln w="9525">
            <a:noFill/>
            <a:miter lim="800000"/>
          </a:ln>
        </p:spPr>
        <p:txBody>
          <a:bodyPr>
            <a:spAutoFit/>
          </a:bodyPr>
          <a:lstStyle/>
          <a:p>
            <a:pPr algn="ctr">
              <a:spcBef>
                <a:spcPct val="50000"/>
              </a:spcBef>
              <a:buFont typeface="Arial" panose="020B0604020202020204"/>
              <a:buNone/>
            </a:pPr>
            <a:r>
              <a:rPr lang="zh-CN" altLang="en-US" sz="2400">
                <a:solidFill>
                  <a:schemeClr val="bg1"/>
                </a:solidFill>
                <a:ea typeface="黑体" panose="02010609060101010101" pitchFamily="2" charset="-122"/>
              </a:rPr>
              <a:t>公有制经济体</a:t>
            </a:r>
          </a:p>
        </p:txBody>
      </p:sp>
    </p:spTree>
  </p:cSld>
  <p:clrMapOvr>
    <a:masterClrMapping/>
  </p:clrMapOvr>
  <p:transition spd="slow" advTm="3000">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p:txBody>
          <a:bodyPr/>
          <a:lstStyle/>
          <a:p>
            <a:r>
              <a:rPr lang="zh-CN" altLang="en-US" sz="3600" b="1" dirty="0"/>
              <a:t>世界</a:t>
            </a:r>
            <a:r>
              <a:rPr lang="en-US" altLang="zh-CN" sz="3600" b="1" dirty="0"/>
              <a:t>500</a:t>
            </a:r>
            <a:r>
              <a:rPr lang="zh-CN" altLang="en-US" sz="3600" b="1" dirty="0"/>
              <a:t>强公司的中国企业有哪些？ </a:t>
            </a:r>
            <a:br>
              <a:rPr lang="zh-CN" altLang="en-US" sz="3600" b="1" dirty="0"/>
            </a:br>
            <a:endParaRPr lang="zh-CN" altLang="en-US" sz="3600" dirty="0" smtClean="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2750" y="1277988"/>
            <a:ext cx="4819650" cy="3781425"/>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68" y="1277987"/>
            <a:ext cx="6115904" cy="5030215"/>
          </a:xfrm>
          <a:prstGeom prst="rect">
            <a:avLst/>
          </a:prstGeom>
        </p:spPr>
      </p:pic>
    </p:spTree>
  </p:cSld>
  <p:clrMapOvr>
    <a:masterClrMapping/>
  </p:clrMapOvr>
  <p:transition spd="slow" advTm="300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p:txBody>
          <a:bodyPr/>
          <a:lstStyle/>
          <a:p>
            <a:r>
              <a:rPr lang="zh-CN" altLang="en-US" b="1" dirty="0" smtClean="0">
                <a:solidFill>
                  <a:srgbClr val="C00000"/>
                </a:solidFill>
              </a:rPr>
              <a:t>哈尔滨的国有企业</a:t>
            </a:r>
          </a:p>
        </p:txBody>
      </p:sp>
      <p:sp>
        <p:nvSpPr>
          <p:cNvPr id="2" name="内容占位符 1"/>
          <p:cNvSpPr>
            <a:spLocks noGrp="1"/>
          </p:cNvSpPr>
          <p:nvPr>
            <p:ph idx="1"/>
          </p:nvPr>
        </p:nvSpPr>
        <p:spPr/>
        <p:txBody>
          <a:bodyPr/>
          <a:lstStyle/>
          <a:p>
            <a:r>
              <a:rPr lang="en-US" altLang="zh-CN" sz="3200" dirty="0">
                <a:solidFill>
                  <a:srgbClr val="0070C0"/>
                </a:solidFill>
              </a:rPr>
              <a:t>1</a:t>
            </a:r>
            <a:r>
              <a:rPr lang="zh-CN" altLang="en-US" sz="3200" dirty="0">
                <a:solidFill>
                  <a:srgbClr val="0070C0"/>
                </a:solidFill>
              </a:rPr>
              <a:t>、</a:t>
            </a:r>
            <a:r>
              <a:rPr lang="zh-CN" altLang="en-US" sz="3200" dirty="0" smtClean="0">
                <a:solidFill>
                  <a:srgbClr val="0070C0"/>
                </a:solidFill>
              </a:rPr>
              <a:t>哈尔滨飞机制造公司</a:t>
            </a:r>
            <a:endParaRPr lang="zh-CN" altLang="en-US" sz="3200" dirty="0">
              <a:solidFill>
                <a:srgbClr val="0070C0"/>
              </a:solidFill>
            </a:endParaRPr>
          </a:p>
          <a:p>
            <a:r>
              <a:rPr lang="en-US" altLang="zh-CN" sz="3200" dirty="0">
                <a:solidFill>
                  <a:srgbClr val="0070C0"/>
                </a:solidFill>
              </a:rPr>
              <a:t>2</a:t>
            </a:r>
            <a:r>
              <a:rPr lang="zh-CN" altLang="en-US" sz="3200" dirty="0">
                <a:solidFill>
                  <a:srgbClr val="0070C0"/>
                </a:solidFill>
              </a:rPr>
              <a:t>、</a:t>
            </a:r>
            <a:r>
              <a:rPr lang="zh-CN" altLang="en-US" sz="3200" dirty="0" smtClean="0">
                <a:solidFill>
                  <a:srgbClr val="0070C0"/>
                </a:solidFill>
              </a:rPr>
              <a:t>哈尔滨轴承厂</a:t>
            </a:r>
            <a:endParaRPr lang="zh-CN" altLang="en-US" sz="3200" dirty="0">
              <a:solidFill>
                <a:srgbClr val="0070C0"/>
              </a:solidFill>
            </a:endParaRPr>
          </a:p>
          <a:p>
            <a:r>
              <a:rPr lang="en-US" altLang="zh-CN" sz="3200" dirty="0">
                <a:solidFill>
                  <a:srgbClr val="0070C0"/>
                </a:solidFill>
              </a:rPr>
              <a:t>3</a:t>
            </a:r>
            <a:r>
              <a:rPr lang="zh-CN" altLang="en-US" sz="3200" dirty="0">
                <a:solidFill>
                  <a:srgbClr val="0070C0"/>
                </a:solidFill>
              </a:rPr>
              <a:t>、</a:t>
            </a:r>
            <a:r>
              <a:rPr lang="zh-CN" altLang="en-US" sz="3200" dirty="0" smtClean="0">
                <a:solidFill>
                  <a:srgbClr val="0070C0"/>
                </a:solidFill>
              </a:rPr>
              <a:t>哈尔滨汽轮机厂</a:t>
            </a:r>
            <a:endParaRPr lang="en-US" altLang="zh-CN" sz="3200" dirty="0" smtClean="0">
              <a:solidFill>
                <a:srgbClr val="0070C0"/>
              </a:solidFill>
            </a:endParaRPr>
          </a:p>
          <a:p>
            <a:r>
              <a:rPr lang="en-US" altLang="zh-CN" sz="3200" dirty="0" smtClean="0">
                <a:solidFill>
                  <a:srgbClr val="0070C0"/>
                </a:solidFill>
              </a:rPr>
              <a:t>4</a:t>
            </a:r>
            <a:r>
              <a:rPr lang="zh-CN" altLang="en-US" sz="3200" dirty="0">
                <a:solidFill>
                  <a:srgbClr val="0070C0"/>
                </a:solidFill>
              </a:rPr>
              <a:t>、哈尔滨东安发动机</a:t>
            </a:r>
            <a:r>
              <a:rPr lang="zh-CN" altLang="en-US" sz="3200" dirty="0" smtClean="0">
                <a:solidFill>
                  <a:srgbClr val="0070C0"/>
                </a:solidFill>
              </a:rPr>
              <a:t>制造公司</a:t>
            </a:r>
            <a:endParaRPr lang="zh-CN" altLang="en-US" sz="3200" dirty="0">
              <a:solidFill>
                <a:srgbClr val="0070C0"/>
              </a:solidFill>
            </a:endParaRPr>
          </a:p>
          <a:p>
            <a:r>
              <a:rPr lang="en-US" altLang="zh-CN" sz="3200" dirty="0">
                <a:solidFill>
                  <a:srgbClr val="0070C0"/>
                </a:solidFill>
              </a:rPr>
              <a:t>5</a:t>
            </a:r>
            <a:r>
              <a:rPr lang="zh-CN" altLang="en-US" sz="3200" dirty="0">
                <a:solidFill>
                  <a:srgbClr val="0070C0"/>
                </a:solidFill>
              </a:rPr>
              <a:t>、哈药</a:t>
            </a:r>
            <a:r>
              <a:rPr lang="en-US" altLang="zh-CN" sz="3200" dirty="0">
                <a:solidFill>
                  <a:srgbClr val="0070C0"/>
                </a:solidFill>
              </a:rPr>
              <a:t>1-6</a:t>
            </a:r>
            <a:r>
              <a:rPr lang="zh-CN" altLang="en-US" sz="3200" dirty="0">
                <a:solidFill>
                  <a:srgbClr val="0070C0"/>
                </a:solidFill>
              </a:rPr>
              <a:t>厂、总厂</a:t>
            </a:r>
          </a:p>
          <a:p>
            <a:r>
              <a:rPr lang="en-US" altLang="zh-CN" sz="3200" dirty="0">
                <a:solidFill>
                  <a:srgbClr val="0070C0"/>
                </a:solidFill>
              </a:rPr>
              <a:t>6</a:t>
            </a:r>
            <a:r>
              <a:rPr lang="zh-CN" altLang="en-US" sz="3200" dirty="0">
                <a:solidFill>
                  <a:srgbClr val="0070C0"/>
                </a:solidFill>
              </a:rPr>
              <a:t>、哈尔滨电机厂</a:t>
            </a:r>
          </a:p>
          <a:p>
            <a:r>
              <a:rPr lang="en-US" altLang="zh-CN" sz="3200" dirty="0" smtClean="0">
                <a:solidFill>
                  <a:srgbClr val="0070C0"/>
                </a:solidFill>
              </a:rPr>
              <a:t>7</a:t>
            </a:r>
            <a:r>
              <a:rPr lang="zh-CN" altLang="en-US" sz="3200" dirty="0" smtClean="0">
                <a:solidFill>
                  <a:srgbClr val="0070C0"/>
                </a:solidFill>
              </a:rPr>
              <a:t>、</a:t>
            </a:r>
            <a:r>
              <a:rPr lang="zh-CN" altLang="en-US" sz="3200" dirty="0">
                <a:solidFill>
                  <a:srgbClr val="0070C0"/>
                </a:solidFill>
              </a:rPr>
              <a:t>哈尔滨亚麻厂</a:t>
            </a:r>
          </a:p>
          <a:p>
            <a:r>
              <a:rPr lang="en-US" altLang="zh-CN" sz="3200" dirty="0" smtClean="0">
                <a:solidFill>
                  <a:srgbClr val="0070C0"/>
                </a:solidFill>
              </a:rPr>
              <a:t>8</a:t>
            </a:r>
            <a:r>
              <a:rPr lang="zh-CN" altLang="en-US" sz="3200" dirty="0" smtClean="0">
                <a:solidFill>
                  <a:srgbClr val="0070C0"/>
                </a:solidFill>
              </a:rPr>
              <a:t>、</a:t>
            </a:r>
            <a:r>
              <a:rPr lang="zh-CN" altLang="en-US" sz="3200" dirty="0">
                <a:solidFill>
                  <a:srgbClr val="0070C0"/>
                </a:solidFill>
              </a:rPr>
              <a:t>哈尔滨</a:t>
            </a:r>
            <a:r>
              <a:rPr lang="zh-CN" altLang="en-US" sz="3200" dirty="0" smtClean="0">
                <a:solidFill>
                  <a:srgbClr val="0070C0"/>
                </a:solidFill>
              </a:rPr>
              <a:t>锅炉厂</a:t>
            </a:r>
            <a:r>
              <a:rPr lang="zh-CN" altLang="en-US" sz="3200" dirty="0" smtClean="0">
                <a:solidFill>
                  <a:srgbClr val="0070C0"/>
                </a:solidFill>
                <a:latin typeface="宋体" panose="02010600030101010101" pitchFamily="2" charset="-122"/>
                <a:ea typeface="宋体" panose="02010600030101010101" pitchFamily="2" charset="-122"/>
              </a:rPr>
              <a:t>┄┄</a:t>
            </a:r>
            <a:endParaRPr lang="zh-CN" altLang="en-US" sz="3200" dirty="0">
              <a:solidFill>
                <a:srgbClr val="0070C0"/>
              </a:solidFill>
            </a:endParaRPr>
          </a:p>
        </p:txBody>
      </p:sp>
    </p:spTree>
  </p:cSld>
  <p:clrMapOvr>
    <a:masterClrMapping/>
  </p:clrMapOvr>
  <p:transition spd="slow" advTm="3000">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p:txBody>
          <a:bodyPr/>
          <a:lstStyle/>
          <a:p>
            <a:endParaRPr lang="zh-CN" altLang="en-US" smtClean="0"/>
          </a:p>
        </p:txBody>
      </p:sp>
      <p:pic>
        <p:nvPicPr>
          <p:cNvPr id="24578" name="Picture 3"/>
          <p:cNvPicPr>
            <a:picLocks noGrp="1" noChangeAspect="1" noChangeArrowheads="1"/>
          </p:cNvPicPr>
          <p:nvPr>
            <p:ph type="body" idx="1"/>
          </p:nvPr>
        </p:nvPicPr>
        <p:blipFill>
          <a:blip r:embed="rId2">
            <a:lum bright="6000"/>
          </a:blip>
          <a:srcRect t="46739" b="32082"/>
          <a:stretch>
            <a:fillRect/>
          </a:stretch>
        </p:blipFill>
        <p:spPr>
          <a:xfrm>
            <a:off x="0" y="568325"/>
            <a:ext cx="12192000" cy="3689350"/>
          </a:xfrm>
        </p:spPr>
      </p:pic>
    </p:spTree>
  </p:cSld>
  <p:clrMapOvr>
    <a:masterClrMapping/>
  </p:clrMapOvr>
  <p:transition spd="slow" advTm="3000">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a:lstStyle/>
          <a:p>
            <a:endParaRPr lang="zh-CN" altLang="en-US" smtClean="0"/>
          </a:p>
        </p:txBody>
      </p:sp>
      <p:pic>
        <p:nvPicPr>
          <p:cNvPr id="26626" name="Picture 3"/>
          <p:cNvPicPr>
            <a:picLocks noGrp="1" noChangeAspect="1" noChangeArrowheads="1"/>
          </p:cNvPicPr>
          <p:nvPr>
            <p:ph type="body" idx="1"/>
          </p:nvPr>
        </p:nvPicPr>
        <p:blipFill>
          <a:blip r:embed="rId2">
            <a:lum bright="6000"/>
          </a:blip>
          <a:srcRect l="6004" t="4913" r="11516" b="62389"/>
          <a:stretch>
            <a:fillRect/>
          </a:stretch>
        </p:blipFill>
        <p:spPr>
          <a:xfrm>
            <a:off x="354013" y="552450"/>
            <a:ext cx="11350625" cy="5802313"/>
          </a:xfrm>
        </p:spPr>
      </p:pic>
    </p:spTree>
  </p:cSld>
  <p:clrMapOvr>
    <a:masterClrMapping/>
  </p:clrMapOvr>
  <p:transition spd="slow" advTm="3000">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0.05.14"/>
  <p:tag name="AS_TITLE" val="Aspose.Slides for .NET 4.0 Client Profile"/>
  <p:tag name="AS_VERSION" val="20.5"/>
  <p:tag name="ISPRING_PRESENTATION_TITLE" val="毕业活动策划"/>
  <p:tag name="KSO_WM_DOC_GUID" val="{42bd8650-b790-4050-be52-eb8cba04ccd4}"/>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1832</Words>
  <Application>Microsoft Office PowerPoint</Application>
  <PresentationFormat>宽屏</PresentationFormat>
  <Paragraphs>142</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方正姚体</vt:lpstr>
      <vt:lpstr>黑体</vt:lpstr>
      <vt:lpstr>华文新魏</vt:lpstr>
      <vt:lpstr>楷体</vt:lpstr>
      <vt:lpstr>宋体</vt:lpstr>
      <vt:lpstr>Arial</vt:lpstr>
      <vt:lpstr>Calibri</vt:lpstr>
      <vt:lpstr>Times New Roman</vt:lpstr>
      <vt:lpstr>1_Office 主题</vt:lpstr>
      <vt:lpstr>PowerPoint 演示文稿</vt:lpstr>
      <vt:lpstr>PowerPoint 演示文稿</vt:lpstr>
      <vt:lpstr>PowerPoint 演示文稿</vt:lpstr>
      <vt:lpstr>PowerPoint 演示文稿</vt:lpstr>
      <vt:lpstr>PowerPoint 演示文稿</vt:lpstr>
      <vt:lpstr>世界500强公司的中国企业有哪些？  </vt:lpstr>
      <vt:lpstr>哈尔滨的国有企业</vt:lpstr>
      <vt:lpstr>PowerPoint 演示文稿</vt:lpstr>
      <vt:lpstr>PowerPoint 演示文稿</vt:lpstr>
      <vt:lpstr>PowerPoint 演示文稿</vt:lpstr>
      <vt:lpstr>PowerPoint 演示文稿</vt:lpstr>
      <vt:lpstr>PowerPoint 演示文稿</vt:lpstr>
      <vt:lpstr>国有企业的重要作用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课堂训练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cp:lastModifiedBy>
  <cp:revision>78</cp:revision>
  <dcterms:created xsi:type="dcterms:W3CDTF">2019-01-12T04:39:00Z</dcterms:created>
  <dcterms:modified xsi:type="dcterms:W3CDTF">2020-11-11T05:11:42Z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